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12" r:id="rId3"/>
    <p:sldId id="309" r:id="rId4"/>
    <p:sldId id="305" r:id="rId5"/>
    <p:sldId id="308" r:id="rId6"/>
    <p:sldId id="307" r:id="rId7"/>
    <p:sldId id="311" r:id="rId8"/>
    <p:sldId id="310" r:id="rId9"/>
    <p:sldId id="314" r:id="rId10"/>
    <p:sldId id="313" r:id="rId11"/>
    <p:sldId id="315" r:id="rId12"/>
    <p:sldId id="317" r:id="rId13"/>
    <p:sldId id="316" r:id="rId14"/>
    <p:sldId id="319" r:id="rId15"/>
    <p:sldId id="318" r:id="rId16"/>
    <p:sldId id="320" r:id="rId17"/>
    <p:sldId id="321" r:id="rId18"/>
    <p:sldId id="322" r:id="rId19"/>
  </p:sldIdLst>
  <p:sldSz cx="9906000" cy="6858000" type="A4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822"/>
    <a:srgbClr val="0D2B67"/>
    <a:srgbClr val="1A5A29"/>
    <a:srgbClr val="151163"/>
    <a:srgbClr val="E96C05"/>
    <a:srgbClr val="0F337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4569" autoAdjust="0"/>
  </p:normalViewPr>
  <p:slideViewPr>
    <p:cSldViewPr>
      <p:cViewPr>
        <p:scale>
          <a:sx n="100" d="100"/>
          <a:sy n="100" d="100"/>
        </p:scale>
        <p:origin x="-1788" y="-4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20A76-F52F-461E-A7A2-18E7AE5D919C}" type="datetimeFigureOut">
              <a:rPr lang="ko-KR" altLang="en-US"/>
              <a:pPr>
                <a:defRPr/>
              </a:pPr>
              <a:t>2012-06-08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75211-E274-4532-AE5F-EFCD8B1C705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AE5B-A5FD-4515-AD0A-B761D5BA0D19}" type="datetimeFigureOut">
              <a:rPr lang="ko-KR" altLang="en-US"/>
              <a:pPr>
                <a:defRPr/>
              </a:pPr>
              <a:t>2012-06-08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E08C-489C-482B-8C3D-EDDD0C19D7B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1201-DADE-4452-8F67-3A90492978B6}" type="datetimeFigureOut">
              <a:rPr lang="ko-KR" altLang="en-US"/>
              <a:pPr>
                <a:defRPr/>
              </a:pPr>
              <a:t>2012-06-08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F6C7-4C88-421D-B1B4-7D5E14F869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4CD84-18EF-423C-99DA-E04D7621F43F}" type="datetimeFigureOut">
              <a:rPr lang="ko-KR" altLang="en-US"/>
              <a:pPr>
                <a:defRPr/>
              </a:pPr>
              <a:t>2012-06-08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37F5-A490-46EC-BE09-2DC4A55BC70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74B9-3B61-4E8C-8DC2-1DE79A3A1BC5}" type="datetimeFigureOut">
              <a:rPr lang="ko-KR" altLang="en-US"/>
              <a:pPr>
                <a:defRPr/>
              </a:pPr>
              <a:t>2012-06-08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90AB1-2297-491A-A5D1-7BC5DC81164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91B82-5D3B-4B65-AC44-EB33BA146794}" type="datetimeFigureOut">
              <a:rPr lang="ko-KR" altLang="en-US"/>
              <a:pPr>
                <a:defRPr/>
              </a:pPr>
              <a:t>2012-06-08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93F10-8866-4E2C-83A3-0E21CD4EF64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42113-C53C-49EE-AF3F-D7CD4F7D3DDB}" type="datetimeFigureOut">
              <a:rPr lang="ko-KR" altLang="en-US"/>
              <a:pPr>
                <a:defRPr/>
              </a:pPr>
              <a:t>2012-06-08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479A-8F76-4060-BF98-621A6F4FD9E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7D1A-3221-4AC6-A643-D8697EC2BB10}" type="datetimeFigureOut">
              <a:rPr lang="ko-KR" altLang="en-US"/>
              <a:pPr>
                <a:defRPr/>
              </a:pPr>
              <a:t>2012-06-08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606E9-F20A-45E6-A8D9-23F62FB7C9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1EDA-7601-490B-BE45-7DB4008CDD50}" type="datetimeFigureOut">
              <a:rPr lang="ko-KR" altLang="en-US"/>
              <a:pPr>
                <a:defRPr/>
              </a:pPr>
              <a:t>2012-06-08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3E87-F488-4CC5-89F4-FBF5C308D1F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5EFE-616A-4D43-81FC-67A969A466FF}" type="datetimeFigureOut">
              <a:rPr lang="ko-KR" altLang="en-US"/>
              <a:pPr>
                <a:defRPr/>
              </a:pPr>
              <a:t>2012-06-08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CBCF-BB4A-4A1C-95E3-2452264686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4FEC-AF3B-4939-AF8B-A6119BFFF233}" type="datetimeFigureOut">
              <a:rPr lang="ko-KR" altLang="en-US"/>
              <a:pPr>
                <a:defRPr/>
              </a:pPr>
              <a:t>2012-06-08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85A0-5308-48A5-9794-76AE2D0BD2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40616F-C478-46CF-A46C-325B57EFFB76}" type="datetimeFigureOut">
              <a:rPr lang="ko-KR" altLang="en-US"/>
              <a:pPr>
                <a:defRPr/>
              </a:pPr>
              <a:t>2012-06-08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CECC57-6B34-4939-BB80-085BB3944A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hyperlink" Target="http://www.iiacairstar.kr/eng/pages/main.jsp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5" Type="http://schemas.openxmlformats.org/officeDocument/2006/relationships/hyperlink" Target="http://www.easymedia.net/works/works.asp" TargetMode="External"/><Relationship Id="rId10" Type="http://schemas.openxmlformats.org/officeDocument/2006/relationships/hyperlink" Target="http://www.iiacairstar.kr/eng/pages/main.jsp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neglobal.co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astrum.co.k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200472" y="3501008"/>
            <a:ext cx="7929585" cy="657225"/>
          </a:xfrm>
        </p:spPr>
        <p:txBody>
          <a:bodyPr/>
          <a:lstStyle/>
          <a:p>
            <a:pPr algn="l" eaLnBrk="1" hangingPunct="1">
              <a:lnSpc>
                <a:spcPts val="1900"/>
              </a:lnSpc>
            </a:pPr>
            <a:r>
              <a:rPr lang="en-US" altLang="ko-KR" sz="2400" b="1" dirty="0" err="1" smtClean="0">
                <a:solidFill>
                  <a:srgbClr val="0D2B67"/>
                </a:solidFill>
              </a:rPr>
              <a:t>Globalpage</a:t>
            </a:r>
            <a:r>
              <a:rPr lang="en-US" altLang="ko-KR" sz="2400" b="1" dirty="0" smtClean="0">
                <a:solidFill>
                  <a:srgbClr val="0D2B67"/>
                </a:solidFill>
              </a:rPr>
              <a:t> storyboard</a:t>
            </a:r>
            <a:br>
              <a:rPr lang="en-US" altLang="ko-KR" sz="2400" b="1" dirty="0" smtClean="0">
                <a:solidFill>
                  <a:srgbClr val="0D2B67"/>
                </a:solidFill>
              </a:rPr>
            </a:br>
            <a:r>
              <a:rPr lang="ko-KR" altLang="en-US" sz="900" dirty="0" smtClean="0">
                <a:solidFill>
                  <a:srgbClr val="0D2B67"/>
                </a:solidFill>
                <a:latin typeface="굴림" charset="-127"/>
                <a:ea typeface="굴림" charset="-127"/>
              </a:rPr>
              <a:t>㈜</a:t>
            </a:r>
            <a:r>
              <a:rPr lang="ko-KR" altLang="en-US" sz="900" dirty="0" err="1" smtClean="0">
                <a:solidFill>
                  <a:srgbClr val="0D2B67"/>
                </a:solidFill>
                <a:latin typeface="굴림" charset="-127"/>
                <a:ea typeface="굴림" charset="-127"/>
              </a:rPr>
              <a:t>아이원글로벌</a:t>
            </a:r>
            <a:r>
              <a:rPr lang="ko-KR" altLang="en-US" sz="900" dirty="0" smtClean="0">
                <a:solidFill>
                  <a:srgbClr val="0D2B67"/>
                </a:solidFill>
                <a:latin typeface="굴림" charset="-127"/>
                <a:ea typeface="굴림" charset="-127"/>
              </a:rPr>
              <a:t>  </a:t>
            </a:r>
            <a:r>
              <a:rPr lang="en-US" altLang="ko-KR" sz="900" dirty="0" smtClean="0">
                <a:solidFill>
                  <a:srgbClr val="0D2B67"/>
                </a:solidFill>
                <a:latin typeface="굴림" charset="-127"/>
                <a:ea typeface="굴림" charset="-127"/>
              </a:rPr>
              <a:t>2012</a:t>
            </a:r>
            <a:endParaRPr lang="ko-KR" altLang="en-US" sz="900" dirty="0" smtClean="0">
              <a:solidFill>
                <a:srgbClr val="0D2B67"/>
              </a:solidFill>
              <a:latin typeface="굴림" charset="-127"/>
              <a:ea typeface="굴림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319088" y="3376613"/>
            <a:ext cx="9167812" cy="0"/>
          </a:xfrm>
          <a:prstGeom prst="line">
            <a:avLst/>
          </a:prstGeom>
          <a:ln w="38100">
            <a:solidFill>
              <a:srgbClr val="0D2B6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72" y="2420888"/>
            <a:ext cx="2952328" cy="868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3440832" cy="26064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우리의 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portfolio_</a:t>
            </a:r>
            <a:r>
              <a:rPr lang="ko-KR" altLang="en-US" sz="1600" b="1" dirty="0" err="1" smtClean="0">
                <a:latin typeface="굴림" pitchFamily="50" charset="-127"/>
                <a:ea typeface="굴림" pitchFamily="50" charset="-127"/>
              </a:rPr>
              <a:t>클릭시효과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44488" y="476672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72480" y="2060848"/>
            <a:ext cx="1443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아이템성형외과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9" name="그림 8" descr="annaoptima_com_20120606_21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1730" y="2123331"/>
            <a:ext cx="199406" cy="149555"/>
          </a:xfrm>
          <a:prstGeom prst="rect">
            <a:avLst/>
          </a:prstGeom>
        </p:spPr>
      </p:pic>
      <p:pic>
        <p:nvPicPr>
          <p:cNvPr id="10" name="그림 9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664" y="2132856"/>
            <a:ext cx="144016" cy="132937"/>
          </a:xfrm>
          <a:prstGeom prst="rect">
            <a:avLst/>
          </a:prstGeom>
        </p:spPr>
      </p:pic>
      <p:pic>
        <p:nvPicPr>
          <p:cNvPr id="11" name="그림 10" descr="annaoptima_com_20120606_213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2640" y="2132856"/>
            <a:ext cx="193677" cy="144016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2648744" y="476672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576736" y="2060848"/>
            <a:ext cx="10967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err="1" smtClean="0"/>
              <a:t>兜兜韩娱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25" name="그림 24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4848" y="2132856"/>
            <a:ext cx="156018" cy="144016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4880992" y="476672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808984" y="2060848"/>
            <a:ext cx="1443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인천공항면세점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29" name="그림 28" descr="annaoptima_com_20120606_21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4218" y="2123331"/>
            <a:ext cx="216024" cy="162018"/>
          </a:xfrm>
          <a:prstGeom prst="rect">
            <a:avLst/>
          </a:prstGeom>
        </p:spPr>
      </p:pic>
      <p:pic>
        <p:nvPicPr>
          <p:cNvPr id="30" name="그림 29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1152" y="2132856"/>
            <a:ext cx="156018" cy="144016"/>
          </a:xfrm>
          <a:prstGeom prst="rect">
            <a:avLst/>
          </a:prstGeom>
        </p:spPr>
      </p:pic>
      <p:pic>
        <p:nvPicPr>
          <p:cNvPr id="31" name="그림 30" descr="annaoptima_com_20120606_213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5128" y="2132856"/>
            <a:ext cx="193677" cy="144016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7113240" y="476672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7041232" y="2060848"/>
            <a:ext cx="1558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현대미학성형외과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35" name="그림 34" descr="dodoken_com_20120606_2138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0792" y="548680"/>
            <a:ext cx="1295400" cy="1295400"/>
          </a:xfrm>
          <a:prstGeom prst="rect">
            <a:avLst/>
          </a:prstGeom>
        </p:spPr>
      </p:pic>
      <p:pic>
        <p:nvPicPr>
          <p:cNvPr id="36" name="그림 35" descr="itemclinicchina_com_20120606_2139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488" y="476672"/>
            <a:ext cx="2104353" cy="1440160"/>
          </a:xfrm>
          <a:prstGeom prst="rect">
            <a:avLst/>
          </a:prstGeom>
        </p:spPr>
      </p:pic>
      <p:pic>
        <p:nvPicPr>
          <p:cNvPr id="37" name="그림 36" descr="annaoptima_com_20120606_21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5408" y="2132856"/>
            <a:ext cx="216024" cy="162018"/>
          </a:xfrm>
          <a:prstGeom prst="rect">
            <a:avLst/>
          </a:prstGeom>
        </p:spPr>
      </p:pic>
      <p:pic>
        <p:nvPicPr>
          <p:cNvPr id="38" name="그림 37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2342" y="2142381"/>
            <a:ext cx="156018" cy="144016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344488" y="2564904"/>
            <a:ext cx="8856984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7" name="그림 56" descr="iiacairstar_kr_20120606_2149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0512" y="2780928"/>
            <a:ext cx="4204527" cy="3384376"/>
          </a:xfrm>
          <a:prstGeom prst="rect">
            <a:avLst/>
          </a:prstGeom>
        </p:spPr>
      </p:pic>
      <p:pic>
        <p:nvPicPr>
          <p:cNvPr id="58" name="그림 57" descr="dodoken_com_20120606_2151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0512" y="6309320"/>
            <a:ext cx="1352798" cy="27988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4880992" y="2780928"/>
            <a:ext cx="3195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+mn-ea"/>
                <a:ea typeface="+mn-ea"/>
              </a:rPr>
              <a:t>인천공항면세점 글로벌 홈페이지</a:t>
            </a:r>
          </a:p>
        </p:txBody>
      </p:sp>
      <p:pic>
        <p:nvPicPr>
          <p:cNvPr id="60" name="그림 59" descr="easymedia_net_20120606_2152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25408" y="2636912"/>
            <a:ext cx="533400" cy="5461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880992" y="3140968"/>
            <a:ext cx="311976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err="1" smtClean="0"/>
              <a:t>고객사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인천공항공사 </a:t>
            </a:r>
            <a:r>
              <a:rPr lang="en-US" altLang="ko-KR" sz="900" dirty="0" smtClean="0"/>
              <a:t>AIRSTAR AVENU</a:t>
            </a:r>
          </a:p>
          <a:p>
            <a:pPr>
              <a:lnSpc>
                <a:spcPct val="150000"/>
              </a:lnSpc>
            </a:pPr>
            <a:r>
              <a:rPr lang="ko-KR" altLang="en-US" sz="900" dirty="0" smtClean="0"/>
              <a:t>언어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영어</a:t>
            </a:r>
            <a:r>
              <a:rPr lang="en-US" altLang="ko-KR" sz="900" dirty="0" smtClean="0"/>
              <a:t>/</a:t>
            </a:r>
            <a:r>
              <a:rPr lang="ko-KR" altLang="en-US" sz="900" dirty="0" smtClean="0"/>
              <a:t>일본어</a:t>
            </a:r>
            <a:r>
              <a:rPr lang="en-US" altLang="ko-KR" sz="900" dirty="0" smtClean="0"/>
              <a:t>/</a:t>
            </a:r>
            <a:r>
              <a:rPr lang="ko-KR" altLang="en-US" sz="900" dirty="0" smtClean="0"/>
              <a:t>중국어</a:t>
            </a:r>
            <a:endParaRPr lang="en-US" altLang="ko-KR" sz="900" dirty="0" smtClean="0"/>
          </a:p>
          <a:p>
            <a:pPr>
              <a:lnSpc>
                <a:spcPct val="150000"/>
              </a:lnSpc>
            </a:pPr>
            <a:r>
              <a:rPr lang="ko-KR" altLang="en-US" sz="900" dirty="0" err="1" smtClean="0"/>
              <a:t>웹주소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: </a:t>
            </a:r>
            <a:r>
              <a:rPr lang="en-US" altLang="ko-KR" sz="900" dirty="0" smtClean="0">
                <a:hlinkClick r:id="rId10"/>
              </a:rPr>
              <a:t>http://www.iiacairstar.kr/eng/pages/main.jsp</a:t>
            </a:r>
            <a:r>
              <a:rPr lang="en-US" altLang="ko-KR" sz="900" dirty="0" smtClean="0"/>
              <a:t>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80992" y="400506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세계 최고의 공항으로 </a:t>
            </a:r>
            <a:r>
              <a:rPr lang="en-US" altLang="ko-KR" sz="900" dirty="0" smtClean="0"/>
              <a:t>6</a:t>
            </a:r>
            <a:r>
              <a:rPr lang="ko-KR" altLang="en-US" sz="900" dirty="0" smtClean="0"/>
              <a:t>년 연속 선정된 인천국제공항의 면세점 브랜드인 </a:t>
            </a:r>
            <a:r>
              <a:rPr lang="ko-KR" altLang="en-US" sz="900" dirty="0" err="1" smtClean="0"/>
              <a:t>에어스타애비뉴의</a:t>
            </a:r>
            <a:r>
              <a:rPr lang="ko-KR" altLang="en-US" sz="900" dirty="0" smtClean="0"/>
              <a:t> 글로벌 홈페이지 </a:t>
            </a:r>
            <a:r>
              <a:rPr lang="ko-KR" altLang="en-US" sz="900" dirty="0" err="1" smtClean="0"/>
              <a:t>리뉴얼</a:t>
            </a:r>
            <a:r>
              <a:rPr lang="ko-KR" altLang="en-US" sz="900" dirty="0" smtClean="0"/>
              <a:t> 프로젝트</a:t>
            </a:r>
            <a:r>
              <a:rPr lang="en-US" altLang="ko-KR" sz="900" dirty="0" smtClean="0"/>
              <a:t>. </a:t>
            </a:r>
            <a:r>
              <a:rPr lang="ko-KR" altLang="en-US" sz="900" dirty="0" err="1" smtClean="0"/>
              <a:t>에어스타애비뉴는</a:t>
            </a:r>
            <a:r>
              <a:rPr lang="ko-KR" altLang="en-US" sz="900" dirty="0" smtClean="0"/>
              <a:t> 특히 외국인 손님들이 많은 매출을 발생하기 대문에</a:t>
            </a:r>
            <a:r>
              <a:rPr lang="en-US" altLang="ko-KR" sz="900" dirty="0" smtClean="0"/>
              <a:t>….. </a:t>
            </a:r>
            <a:r>
              <a:rPr lang="ko-KR" altLang="en-US" sz="900" dirty="0" smtClean="0"/>
              <a:t>한국어 홈페이지도 동시 진행 하였습니다</a:t>
            </a:r>
            <a:r>
              <a:rPr lang="en-US" altLang="ko-KR" sz="900" dirty="0" smtClean="0"/>
              <a:t>….</a:t>
            </a:r>
            <a:endParaRPr lang="ko-KR" altLang="en-US" sz="900" dirty="0" smtClean="0"/>
          </a:p>
        </p:txBody>
      </p:sp>
      <p:pic>
        <p:nvPicPr>
          <p:cNvPr id="63" name="그림 62" descr="easymedia_net_20120606_22003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77336" y="5949281"/>
            <a:ext cx="304033" cy="288031"/>
          </a:xfrm>
          <a:prstGeom prst="rect">
            <a:avLst/>
          </a:prstGeom>
        </p:spPr>
      </p:pic>
      <p:pic>
        <p:nvPicPr>
          <p:cNvPr id="64" name="그림 63" descr="itemclinicchina_com_20120606_2201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25408" y="5949280"/>
            <a:ext cx="266700" cy="266700"/>
          </a:xfrm>
          <a:prstGeom prst="rect">
            <a:avLst/>
          </a:prstGeom>
        </p:spPr>
      </p:pic>
      <p:pic>
        <p:nvPicPr>
          <p:cNvPr id="65" name="그림 64" descr="itemclinicchina_com_20120606_22010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37376" y="5949280"/>
            <a:ext cx="292100" cy="279400"/>
          </a:xfrm>
          <a:prstGeom prst="rect">
            <a:avLst/>
          </a:prstGeom>
        </p:spPr>
      </p:pic>
      <p:pic>
        <p:nvPicPr>
          <p:cNvPr id="66" name="그림 65" descr="easymedia_net_20120606_22002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17296" y="5949280"/>
            <a:ext cx="280452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3440832" cy="26064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우리의 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portfolio_</a:t>
            </a:r>
            <a:r>
              <a:rPr lang="ko-KR" altLang="en-US" sz="1600" b="1" dirty="0" err="1" smtClean="0">
                <a:latin typeface="굴림" pitchFamily="50" charset="-127"/>
                <a:ea typeface="굴림" pitchFamily="50" charset="-127"/>
              </a:rPr>
              <a:t>클릭시효과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_</a:t>
            </a:r>
            <a:r>
              <a:rPr lang="ko-KR" altLang="en-US" sz="16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해설</a:t>
            </a:r>
            <a:endParaRPr lang="ko-KR" altLang="en-US" sz="1600" b="1" dirty="0">
              <a:solidFill>
                <a:srgbClr val="C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44488" y="476672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72480" y="2060848"/>
            <a:ext cx="1443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아이템성형외과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9" name="그림 8" descr="annaoptima_com_20120606_21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1730" y="2123331"/>
            <a:ext cx="199406" cy="149555"/>
          </a:xfrm>
          <a:prstGeom prst="rect">
            <a:avLst/>
          </a:prstGeom>
        </p:spPr>
      </p:pic>
      <p:pic>
        <p:nvPicPr>
          <p:cNvPr id="10" name="그림 9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664" y="2132856"/>
            <a:ext cx="144016" cy="132937"/>
          </a:xfrm>
          <a:prstGeom prst="rect">
            <a:avLst/>
          </a:prstGeom>
        </p:spPr>
      </p:pic>
      <p:pic>
        <p:nvPicPr>
          <p:cNvPr id="11" name="그림 10" descr="annaoptima_com_20120606_213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2640" y="2132856"/>
            <a:ext cx="193677" cy="144016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2648744" y="476672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576736" y="2060848"/>
            <a:ext cx="10967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err="1" smtClean="0"/>
              <a:t>兜兜韩娱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25" name="그림 24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4848" y="2132856"/>
            <a:ext cx="156018" cy="144016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4880992" y="476672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808984" y="2060848"/>
            <a:ext cx="1443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인천공항면세점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29" name="그림 28" descr="annaoptima_com_20120606_21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4218" y="2123331"/>
            <a:ext cx="216024" cy="162018"/>
          </a:xfrm>
          <a:prstGeom prst="rect">
            <a:avLst/>
          </a:prstGeom>
        </p:spPr>
      </p:pic>
      <p:pic>
        <p:nvPicPr>
          <p:cNvPr id="30" name="그림 29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1152" y="2132856"/>
            <a:ext cx="156018" cy="144016"/>
          </a:xfrm>
          <a:prstGeom prst="rect">
            <a:avLst/>
          </a:prstGeom>
        </p:spPr>
      </p:pic>
      <p:pic>
        <p:nvPicPr>
          <p:cNvPr id="31" name="그림 30" descr="annaoptima_com_20120606_213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5128" y="2132856"/>
            <a:ext cx="193677" cy="144016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7113240" y="476672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7041232" y="2060848"/>
            <a:ext cx="1558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현대미학성형외과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35" name="그림 34" descr="dodoken_com_20120606_2138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0792" y="548680"/>
            <a:ext cx="1295400" cy="1295400"/>
          </a:xfrm>
          <a:prstGeom prst="rect">
            <a:avLst/>
          </a:prstGeom>
        </p:spPr>
      </p:pic>
      <p:pic>
        <p:nvPicPr>
          <p:cNvPr id="36" name="그림 35" descr="itemclinicchina_com_20120606_2139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488" y="476672"/>
            <a:ext cx="2104353" cy="1440160"/>
          </a:xfrm>
          <a:prstGeom prst="rect">
            <a:avLst/>
          </a:prstGeom>
        </p:spPr>
      </p:pic>
      <p:pic>
        <p:nvPicPr>
          <p:cNvPr id="37" name="그림 36" descr="annaoptima_com_20120606_21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5408" y="2132856"/>
            <a:ext cx="216024" cy="162018"/>
          </a:xfrm>
          <a:prstGeom prst="rect">
            <a:avLst/>
          </a:prstGeom>
        </p:spPr>
      </p:pic>
      <p:pic>
        <p:nvPicPr>
          <p:cNvPr id="38" name="그림 37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2342" y="2142381"/>
            <a:ext cx="156018" cy="144016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344488" y="2564904"/>
            <a:ext cx="8856984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7" name="그림 56" descr="iiacairstar_kr_20120606_2149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0512" y="2780928"/>
            <a:ext cx="4204527" cy="3384376"/>
          </a:xfrm>
          <a:prstGeom prst="rect">
            <a:avLst/>
          </a:prstGeom>
        </p:spPr>
      </p:pic>
      <p:pic>
        <p:nvPicPr>
          <p:cNvPr id="58" name="그림 57" descr="dodoken_com_20120606_2151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0512" y="6309320"/>
            <a:ext cx="1352798" cy="27988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4880992" y="2780928"/>
            <a:ext cx="3195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+mn-ea"/>
                <a:ea typeface="+mn-ea"/>
              </a:rPr>
              <a:t>인천공항면세점 글로벌 홈페이지</a:t>
            </a:r>
          </a:p>
        </p:txBody>
      </p:sp>
      <p:pic>
        <p:nvPicPr>
          <p:cNvPr id="60" name="그림 59" descr="easymedia_net_20120606_2152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25408" y="2636912"/>
            <a:ext cx="533400" cy="5461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880992" y="3140968"/>
            <a:ext cx="311976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err="1" smtClean="0"/>
              <a:t>고객사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인천공항공사 </a:t>
            </a:r>
            <a:r>
              <a:rPr lang="en-US" altLang="ko-KR" sz="900" dirty="0" smtClean="0"/>
              <a:t>AIRSTAR AVENU</a:t>
            </a:r>
          </a:p>
          <a:p>
            <a:pPr>
              <a:lnSpc>
                <a:spcPct val="150000"/>
              </a:lnSpc>
            </a:pPr>
            <a:r>
              <a:rPr lang="ko-KR" altLang="en-US" sz="900" dirty="0" smtClean="0"/>
              <a:t>언어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영어</a:t>
            </a:r>
            <a:r>
              <a:rPr lang="en-US" altLang="ko-KR" sz="900" dirty="0" smtClean="0"/>
              <a:t>/</a:t>
            </a:r>
            <a:r>
              <a:rPr lang="ko-KR" altLang="en-US" sz="900" dirty="0" smtClean="0"/>
              <a:t>일본어</a:t>
            </a:r>
            <a:r>
              <a:rPr lang="en-US" altLang="ko-KR" sz="900" dirty="0" smtClean="0"/>
              <a:t>/</a:t>
            </a:r>
            <a:r>
              <a:rPr lang="ko-KR" altLang="en-US" sz="900" dirty="0" smtClean="0"/>
              <a:t>중국어</a:t>
            </a:r>
            <a:endParaRPr lang="en-US" altLang="ko-KR" sz="900" dirty="0" smtClean="0"/>
          </a:p>
          <a:p>
            <a:pPr>
              <a:lnSpc>
                <a:spcPct val="150000"/>
              </a:lnSpc>
            </a:pPr>
            <a:r>
              <a:rPr lang="ko-KR" altLang="en-US" sz="900" dirty="0" err="1" smtClean="0"/>
              <a:t>웹주소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: </a:t>
            </a:r>
            <a:r>
              <a:rPr lang="en-US" altLang="ko-KR" sz="900" dirty="0" smtClean="0">
                <a:hlinkClick r:id="rId10"/>
              </a:rPr>
              <a:t>http://www.iiacairstar.kr/eng/pages/main.jsp</a:t>
            </a:r>
            <a:r>
              <a:rPr lang="en-US" altLang="ko-KR" sz="900" dirty="0" smtClean="0"/>
              <a:t>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80992" y="400506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세계 최고의 공항으로 </a:t>
            </a:r>
            <a:r>
              <a:rPr lang="en-US" altLang="ko-KR" sz="900" dirty="0" smtClean="0"/>
              <a:t>6</a:t>
            </a:r>
            <a:r>
              <a:rPr lang="ko-KR" altLang="en-US" sz="900" dirty="0" smtClean="0"/>
              <a:t>년 연속 선정된 인천국제공항의 면세점 브랜드인 </a:t>
            </a:r>
            <a:r>
              <a:rPr lang="ko-KR" altLang="en-US" sz="900" dirty="0" err="1" smtClean="0"/>
              <a:t>에어스타애비뉴의</a:t>
            </a:r>
            <a:r>
              <a:rPr lang="ko-KR" altLang="en-US" sz="900" dirty="0" smtClean="0"/>
              <a:t> 글로벌 홈페이지 </a:t>
            </a:r>
            <a:r>
              <a:rPr lang="ko-KR" altLang="en-US" sz="900" dirty="0" err="1" smtClean="0"/>
              <a:t>리뉴얼</a:t>
            </a:r>
            <a:r>
              <a:rPr lang="ko-KR" altLang="en-US" sz="900" dirty="0" smtClean="0"/>
              <a:t> 프로젝트</a:t>
            </a:r>
            <a:r>
              <a:rPr lang="en-US" altLang="ko-KR" sz="900" dirty="0" smtClean="0"/>
              <a:t>. </a:t>
            </a:r>
            <a:r>
              <a:rPr lang="ko-KR" altLang="en-US" sz="900" dirty="0" err="1" smtClean="0"/>
              <a:t>에어스타애비뉴는</a:t>
            </a:r>
            <a:r>
              <a:rPr lang="ko-KR" altLang="en-US" sz="900" dirty="0" smtClean="0"/>
              <a:t> 특히 외국인 손님들이 많은 매출을 발생하기 대문에</a:t>
            </a:r>
            <a:r>
              <a:rPr lang="en-US" altLang="ko-KR" sz="900" dirty="0" smtClean="0"/>
              <a:t>….. </a:t>
            </a:r>
            <a:r>
              <a:rPr lang="ko-KR" altLang="en-US" sz="900" dirty="0" smtClean="0"/>
              <a:t>한국어 홈페이지도 동시 진행 하였습니다</a:t>
            </a:r>
            <a:r>
              <a:rPr lang="en-US" altLang="ko-KR" sz="900" dirty="0" smtClean="0"/>
              <a:t>….</a:t>
            </a:r>
            <a:endParaRPr lang="ko-KR" altLang="en-US" sz="900" dirty="0" smtClean="0"/>
          </a:p>
        </p:txBody>
      </p:sp>
      <p:pic>
        <p:nvPicPr>
          <p:cNvPr id="63" name="그림 62" descr="easymedia_net_20120606_22003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77336" y="5949281"/>
            <a:ext cx="304033" cy="288031"/>
          </a:xfrm>
          <a:prstGeom prst="rect">
            <a:avLst/>
          </a:prstGeom>
        </p:spPr>
      </p:pic>
      <p:pic>
        <p:nvPicPr>
          <p:cNvPr id="64" name="그림 63" descr="itemclinicchina_com_20120606_2201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25408" y="5949280"/>
            <a:ext cx="266700" cy="266700"/>
          </a:xfrm>
          <a:prstGeom prst="rect">
            <a:avLst/>
          </a:prstGeom>
        </p:spPr>
      </p:pic>
      <p:pic>
        <p:nvPicPr>
          <p:cNvPr id="65" name="그림 64" descr="itemclinicchina_com_20120606_22010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37376" y="5949280"/>
            <a:ext cx="292100" cy="279400"/>
          </a:xfrm>
          <a:prstGeom prst="rect">
            <a:avLst/>
          </a:prstGeom>
        </p:spPr>
      </p:pic>
      <p:pic>
        <p:nvPicPr>
          <p:cNvPr id="66" name="그림 65" descr="easymedia_net_20120606_22002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17296" y="5949280"/>
            <a:ext cx="280452" cy="28803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0472" y="1772816"/>
            <a:ext cx="355783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+mn-ea"/>
                <a:ea typeface="+mn-ea"/>
              </a:rPr>
              <a:t>가로넓이만 맞추고 세로의 길이는 자유자재로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ko-KR" altLang="en-US" sz="1200" dirty="0" smtClean="0">
                <a:latin typeface="+mn-ea"/>
                <a:ea typeface="+mn-ea"/>
              </a:rPr>
              <a:t>세로길이가 길어질 경우 박스가 늘어남 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  <a:hlinkClick r:id="rId15"/>
              </a:rPr>
              <a:t>http://www.easymedia.net/works/works.asp</a:t>
            </a: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참조</a:t>
            </a:r>
          </a:p>
        </p:txBody>
      </p:sp>
      <p:cxnSp>
        <p:nvCxnSpPr>
          <p:cNvPr id="40" name="꺾인 연결선 39"/>
          <p:cNvCxnSpPr>
            <a:stCxn id="57" idx="1"/>
          </p:cNvCxnSpPr>
          <p:nvPr/>
        </p:nvCxnSpPr>
        <p:spPr>
          <a:xfrm rot="10800000">
            <a:off x="344488" y="2348880"/>
            <a:ext cx="216024" cy="2124236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36776" y="6021288"/>
            <a:ext cx="342914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+mn-ea"/>
                <a:ea typeface="+mn-ea"/>
              </a:rPr>
              <a:t>이미지번호 버튼이 크게 </a:t>
            </a:r>
            <a:r>
              <a:rPr lang="ko-KR" altLang="en-US" sz="1200" dirty="0" err="1" smtClean="0">
                <a:latin typeface="+mn-ea"/>
                <a:ea typeface="+mn-ea"/>
              </a:rPr>
              <a:t>잘보여야</a:t>
            </a:r>
            <a:r>
              <a:rPr lang="ko-KR" altLang="en-US" sz="1200" dirty="0" smtClean="0">
                <a:latin typeface="+mn-ea"/>
                <a:ea typeface="+mn-ea"/>
              </a:rPr>
              <a:t> 함 </a:t>
            </a:r>
            <a:r>
              <a:rPr lang="ko-KR" altLang="en-US" sz="1200" dirty="0" err="1" smtClean="0">
                <a:latin typeface="+mn-ea"/>
                <a:ea typeface="+mn-ea"/>
              </a:rPr>
              <a:t>썸네일</a:t>
            </a:r>
            <a:r>
              <a:rPr lang="ko-KR" altLang="en-US" sz="1200" dirty="0" smtClean="0">
                <a:latin typeface="+mn-ea"/>
                <a:ea typeface="+mn-ea"/>
              </a:rPr>
              <a:t> </a:t>
            </a:r>
            <a:r>
              <a:rPr lang="en-US" altLang="ko-KR" sz="1200" dirty="0" smtClean="0">
                <a:latin typeface="+mn-ea"/>
                <a:ea typeface="+mn-ea"/>
              </a:rPr>
              <a:t>X </a:t>
            </a:r>
          </a:p>
          <a:p>
            <a:r>
              <a:rPr lang="en-US" altLang="ko-KR" sz="1200" dirty="0" smtClean="0">
                <a:latin typeface="+mn-ea"/>
                <a:ea typeface="+mn-ea"/>
              </a:rPr>
              <a:t>10</a:t>
            </a:r>
            <a:r>
              <a:rPr lang="ko-KR" altLang="en-US" sz="1200" dirty="0" smtClean="0">
                <a:latin typeface="+mn-ea"/>
                <a:ea typeface="+mn-ea"/>
              </a:rPr>
              <a:t>개까지</a:t>
            </a: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등록</a:t>
            </a:r>
          </a:p>
        </p:txBody>
      </p:sp>
      <p:cxnSp>
        <p:nvCxnSpPr>
          <p:cNvPr id="46" name="꺾인 연결선 45"/>
          <p:cNvCxnSpPr>
            <a:stCxn id="58" idx="3"/>
            <a:endCxn id="44" idx="1"/>
          </p:cNvCxnSpPr>
          <p:nvPr/>
        </p:nvCxnSpPr>
        <p:spPr>
          <a:xfrm flipV="1">
            <a:off x="1913310" y="6252121"/>
            <a:ext cx="1023466" cy="197144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89304" y="2852936"/>
            <a:ext cx="492443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200" smtClean="0">
                <a:latin typeface="+mn-ea"/>
                <a:ea typeface="+mn-ea"/>
              </a:rPr>
              <a:t>제목</a:t>
            </a:r>
            <a:endParaRPr lang="ko-KR" altLang="en-US" sz="1200" dirty="0" smtClean="0">
              <a:latin typeface="+mn-ea"/>
              <a:ea typeface="+mn-ea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953000" y="3212976"/>
            <a:ext cx="3168352" cy="64807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7257256" y="3284984"/>
            <a:ext cx="282320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+mn-ea"/>
                <a:ea typeface="+mn-ea"/>
              </a:rPr>
              <a:t>고객사명</a:t>
            </a:r>
            <a:r>
              <a:rPr lang="en-US" altLang="ko-KR" sz="1200" dirty="0" smtClean="0">
                <a:latin typeface="+mn-ea"/>
                <a:ea typeface="+mn-ea"/>
              </a:rPr>
              <a:t>+</a:t>
            </a:r>
            <a:r>
              <a:rPr lang="ko-KR" altLang="en-US" sz="1200" dirty="0" smtClean="0">
                <a:latin typeface="+mn-ea"/>
                <a:ea typeface="+mn-ea"/>
              </a:rPr>
              <a:t>언어</a:t>
            </a:r>
            <a:r>
              <a:rPr lang="en-US" altLang="ko-KR" sz="1200" dirty="0" smtClean="0">
                <a:latin typeface="+mn-ea"/>
                <a:ea typeface="+mn-ea"/>
              </a:rPr>
              <a:t>+URL(</a:t>
            </a:r>
            <a:r>
              <a:rPr lang="ko-KR" altLang="en-US" sz="1200" dirty="0" smtClean="0">
                <a:latin typeface="+mn-ea"/>
                <a:ea typeface="+mn-ea"/>
              </a:rPr>
              <a:t>링크는 </a:t>
            </a:r>
            <a:r>
              <a:rPr lang="ko-KR" altLang="en-US" sz="1200" dirty="0" err="1" smtClean="0">
                <a:latin typeface="+mn-ea"/>
                <a:ea typeface="+mn-ea"/>
              </a:rPr>
              <a:t>새창으로</a:t>
            </a:r>
            <a:r>
              <a:rPr lang="en-US" altLang="ko-KR" sz="1200" dirty="0" smtClean="0">
                <a:latin typeface="+mn-ea"/>
                <a:ea typeface="+mn-ea"/>
              </a:rPr>
              <a:t>)</a:t>
            </a:r>
            <a:endParaRPr lang="ko-KR" altLang="en-US" sz="1200" dirty="0" smtClean="0">
              <a:latin typeface="+mn-ea"/>
              <a:ea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65168" y="4653136"/>
            <a:ext cx="1503938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>
                <a:latin typeface="+mn-ea"/>
                <a:ea typeface="+mn-ea"/>
              </a:rPr>
              <a:t>설명글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err="1" smtClean="0">
                <a:latin typeface="+mn-ea"/>
                <a:ea typeface="+mn-ea"/>
              </a:rPr>
              <a:t>웹에디터로</a:t>
            </a:r>
            <a:endParaRPr lang="ko-KR" altLang="en-US" sz="1200" dirty="0" smtClean="0">
              <a:latin typeface="+mn-ea"/>
              <a:ea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39373" y="6396335"/>
            <a:ext cx="336662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>
                <a:latin typeface="+mn-ea"/>
                <a:ea typeface="+mn-ea"/>
              </a:rPr>
              <a:t>트위터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err="1" smtClean="0">
                <a:latin typeface="+mn-ea"/>
                <a:ea typeface="+mn-ea"/>
              </a:rPr>
              <a:t>페이스북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err="1" smtClean="0">
                <a:latin typeface="+mn-ea"/>
                <a:ea typeface="+mn-ea"/>
              </a:rPr>
              <a:t>웨이보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err="1" smtClean="0">
                <a:latin typeface="+mn-ea"/>
                <a:ea typeface="+mn-ea"/>
              </a:rPr>
              <a:t>카이신</a:t>
            </a:r>
            <a:r>
              <a:rPr lang="en-US" altLang="ko-KR" sz="1200" dirty="0" smtClean="0">
                <a:latin typeface="+mn-ea"/>
                <a:ea typeface="+mn-ea"/>
              </a:rPr>
              <a:t>(</a:t>
            </a:r>
            <a:r>
              <a:rPr lang="ko-KR" altLang="en-US" sz="1200" dirty="0" smtClean="0">
                <a:latin typeface="+mn-ea"/>
                <a:ea typeface="+mn-ea"/>
              </a:rPr>
              <a:t>혹은 </a:t>
            </a:r>
            <a:r>
              <a:rPr lang="ko-KR" altLang="en-US" sz="1200" dirty="0" err="1" smtClean="0">
                <a:latin typeface="+mn-ea"/>
                <a:ea typeface="+mn-ea"/>
              </a:rPr>
              <a:t>런런왕</a:t>
            </a:r>
            <a:r>
              <a:rPr lang="en-US" altLang="ko-KR" sz="1200" dirty="0" smtClean="0">
                <a:latin typeface="+mn-ea"/>
                <a:ea typeface="+mn-ea"/>
              </a:rPr>
              <a:t>)</a:t>
            </a:r>
          </a:p>
          <a:p>
            <a:r>
              <a:rPr lang="ko-KR" altLang="en-US" sz="1200" dirty="0" smtClean="0">
                <a:latin typeface="+mn-ea"/>
                <a:ea typeface="+mn-ea"/>
              </a:rPr>
              <a:t>전문기업 이미지를 보여줘야 함</a:t>
            </a:r>
          </a:p>
        </p:txBody>
      </p:sp>
      <p:cxnSp>
        <p:nvCxnSpPr>
          <p:cNvPr id="53" name="Shape 52"/>
          <p:cNvCxnSpPr>
            <a:stCxn id="64" idx="3"/>
          </p:cNvCxnSpPr>
          <p:nvPr/>
        </p:nvCxnSpPr>
        <p:spPr>
          <a:xfrm>
            <a:off x="8892108" y="6082630"/>
            <a:ext cx="309364" cy="442714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1136576" y="2924944"/>
            <a:ext cx="7929585" cy="657225"/>
          </a:xfrm>
        </p:spPr>
        <p:txBody>
          <a:bodyPr/>
          <a:lstStyle/>
          <a:p>
            <a:pPr eaLnBrk="1" hangingPunct="1">
              <a:lnSpc>
                <a:spcPts val="1900"/>
              </a:lnSpc>
            </a:pPr>
            <a:r>
              <a:rPr lang="ko-KR" altLang="en-US" sz="3600" b="1" dirty="0" smtClean="0">
                <a:solidFill>
                  <a:srgbClr val="0D2B67"/>
                </a:solidFill>
              </a:rPr>
              <a:t>우리의 전문성</a:t>
            </a:r>
            <a:endParaRPr lang="ko-KR" altLang="en-US" sz="3600" dirty="0" smtClean="0">
              <a:solidFill>
                <a:srgbClr val="0D2B67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2504728" cy="26064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우리의 전문성</a:t>
            </a:r>
            <a:endParaRPr lang="ko-KR" altLang="en-US" sz="1600" b="1" dirty="0">
              <a:solidFill>
                <a:srgbClr val="C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88" y="260648"/>
            <a:ext cx="1539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 smtClean="0">
                <a:latin typeface="+mn-ea"/>
                <a:ea typeface="+mn-ea"/>
              </a:rPr>
              <a:t>globalpage</a:t>
            </a:r>
            <a:endParaRPr lang="ko-KR" altLang="en-US" sz="2000" b="1" dirty="0" smtClean="0">
              <a:latin typeface="+mn-ea"/>
              <a:ea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16496" y="764704"/>
          <a:ext cx="88569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</a:t>
                      </a:r>
                      <a:r>
                        <a:rPr lang="en-US" altLang="ko-KR" sz="1200" dirty="0" smtClean="0"/>
                        <a:t>portfolio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전문성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우리와 연락하기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정보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16496" y="1268760"/>
            <a:ext cx="25202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  <a:ea typeface="+mn-ea"/>
              </a:rPr>
              <a:t>우리는 </a:t>
            </a:r>
            <a:endParaRPr lang="en-US" altLang="ko-KR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  <a:latin typeface="+mn-ea"/>
                <a:ea typeface="+mn-ea"/>
              </a:rPr>
              <a:t>글로벌 표준</a:t>
            </a:r>
            <a:r>
              <a:rPr lang="ko-KR" altLang="en-US" dirty="0" smtClean="0">
                <a:latin typeface="+mn-ea"/>
                <a:ea typeface="+mn-ea"/>
              </a:rPr>
              <a:t> 홈페이지 </a:t>
            </a:r>
            <a:endParaRPr lang="en-US" altLang="ko-KR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  <a:ea typeface="+mn-ea"/>
              </a:rPr>
              <a:t>제작 분야에서 </a:t>
            </a:r>
            <a:endParaRPr lang="en-US" altLang="ko-KR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  <a:latin typeface="+mn-ea"/>
                <a:ea typeface="+mn-ea"/>
              </a:rPr>
              <a:t>절대적인 우위요소</a:t>
            </a:r>
            <a:r>
              <a:rPr lang="ko-KR" altLang="en-US" dirty="0" smtClean="0">
                <a:latin typeface="+mn-ea"/>
                <a:ea typeface="+mn-ea"/>
              </a:rPr>
              <a:t>를 </a:t>
            </a:r>
            <a:endParaRPr lang="en-US" altLang="ko-KR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  <a:ea typeface="+mn-ea"/>
              </a:rPr>
              <a:t>보유하고 있습니다</a:t>
            </a:r>
            <a:r>
              <a:rPr lang="en-US" altLang="ko-KR" dirty="0" smtClean="0">
                <a:latin typeface="+mn-ea"/>
                <a:ea typeface="+mn-ea"/>
              </a:rPr>
              <a:t>.</a:t>
            </a:r>
            <a:endParaRPr lang="ko-KR" altLang="en-US" dirty="0" smtClean="0">
              <a:latin typeface="+mn-ea"/>
              <a:ea typeface="+mn-ea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224808" y="1412776"/>
            <a:ext cx="2880320" cy="122413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3224808" y="1412776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  <a:ea typeface="+mn-ea"/>
              </a:rPr>
              <a:t>해외인터넷환경최적화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24808" y="1772816"/>
            <a:ext cx="288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+mn-ea"/>
                <a:ea typeface="+mn-ea"/>
              </a:rPr>
              <a:t>한국의 환경과는 판이하게 다른 각국의 인터넷 환경에 대응하여 용량 및 소스의 최적화를 제공합니다</a:t>
            </a:r>
            <a:r>
              <a:rPr lang="en-US" altLang="ko-KR" sz="1000" dirty="0" smtClean="0">
                <a:latin typeface="+mn-ea"/>
                <a:ea typeface="+mn-ea"/>
              </a:rPr>
              <a:t>.</a:t>
            </a:r>
            <a:endParaRPr lang="ko-KR" altLang="en-US" sz="1000" dirty="0" smtClean="0">
              <a:latin typeface="+mn-ea"/>
              <a:ea typeface="+mn-ea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6393160" y="1412776"/>
            <a:ext cx="2880320" cy="122413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6393160" y="141277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  <a:ea typeface="+mn-ea"/>
              </a:rPr>
              <a:t>전문기획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393160" y="1772816"/>
            <a:ext cx="288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+mn-ea"/>
                <a:ea typeface="+mn-ea"/>
              </a:rPr>
              <a:t>각국의 인터넷 환경에 따른 기술적 대응과 심지어 문화적 대응까지도 적용한 전문 기획이 가능합니다</a:t>
            </a:r>
            <a:r>
              <a:rPr lang="en-US" altLang="ko-KR" sz="1000" dirty="0" smtClean="0">
                <a:latin typeface="+mn-ea"/>
                <a:ea typeface="+mn-ea"/>
              </a:rPr>
              <a:t>.</a:t>
            </a:r>
            <a:endParaRPr lang="ko-KR" altLang="en-US" sz="1000" dirty="0" smtClean="0">
              <a:latin typeface="+mn-ea"/>
              <a:ea typeface="+mn-ea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3224808" y="2852936"/>
            <a:ext cx="2880320" cy="122413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3224808" y="285293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err="1" smtClean="0">
                <a:latin typeface="+mn-ea"/>
                <a:ea typeface="+mn-ea"/>
              </a:rPr>
              <a:t>웹표준화</a:t>
            </a:r>
            <a:endParaRPr lang="ko-KR" altLang="en-US" sz="1200" b="1" dirty="0" smtClean="0">
              <a:latin typeface="+mn-ea"/>
              <a:ea typeface="+mn-e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224808" y="3212976"/>
            <a:ext cx="288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+mn-ea"/>
                <a:ea typeface="+mn-ea"/>
              </a:rPr>
              <a:t>전세계 어느 곳에서 어떠한 </a:t>
            </a:r>
            <a:r>
              <a:rPr lang="ko-KR" altLang="en-US" sz="1000" dirty="0" err="1" smtClean="0">
                <a:latin typeface="+mn-ea"/>
                <a:ea typeface="+mn-ea"/>
              </a:rPr>
              <a:t>브라우져로</a:t>
            </a:r>
            <a:r>
              <a:rPr lang="ko-KR" altLang="en-US" sz="1000" dirty="0" smtClean="0">
                <a:latin typeface="+mn-ea"/>
                <a:ea typeface="+mn-ea"/>
              </a:rPr>
              <a:t>  접속하더라도 빠르고 정확한 정보전달을 위해 표준화 코딩을 기본으로 합니다</a:t>
            </a:r>
            <a:r>
              <a:rPr lang="en-US" altLang="ko-KR" sz="1000" dirty="0" smtClean="0">
                <a:latin typeface="+mn-ea"/>
                <a:ea typeface="+mn-ea"/>
              </a:rPr>
              <a:t>.</a:t>
            </a:r>
            <a:endParaRPr lang="ko-KR" altLang="en-US" sz="1000" dirty="0" smtClean="0">
              <a:latin typeface="+mn-ea"/>
              <a:ea typeface="+mn-ea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6393160" y="2852936"/>
            <a:ext cx="2880320" cy="122413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80"/>
          <p:cNvSpPr txBox="1"/>
          <p:nvPr/>
        </p:nvSpPr>
        <p:spPr>
          <a:xfrm>
            <a:off x="6393160" y="2852936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  <a:ea typeface="+mn-ea"/>
              </a:rPr>
              <a:t>검색엔진최적화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93160" y="3212976"/>
            <a:ext cx="288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err="1" smtClean="0">
                <a:latin typeface="+mn-ea"/>
                <a:ea typeface="+mn-ea"/>
              </a:rPr>
              <a:t>구글</a:t>
            </a:r>
            <a:r>
              <a:rPr lang="en-US" altLang="ko-KR" sz="1000" dirty="0" smtClean="0">
                <a:latin typeface="+mn-ea"/>
                <a:ea typeface="+mn-ea"/>
              </a:rPr>
              <a:t>, </a:t>
            </a:r>
            <a:r>
              <a:rPr lang="en-US" altLang="ko-KR" sz="1000" dirty="0" err="1" smtClean="0">
                <a:latin typeface="+mn-ea"/>
                <a:ea typeface="+mn-ea"/>
              </a:rPr>
              <a:t>baidu</a:t>
            </a:r>
            <a:r>
              <a:rPr lang="en-US" altLang="ko-KR" sz="1000" dirty="0" smtClean="0">
                <a:latin typeface="+mn-ea"/>
                <a:ea typeface="+mn-ea"/>
              </a:rPr>
              <a:t>, </a:t>
            </a:r>
            <a:r>
              <a:rPr lang="ko-KR" altLang="en-US" sz="1000" dirty="0" err="1" smtClean="0">
                <a:latin typeface="+mn-ea"/>
                <a:ea typeface="+mn-ea"/>
              </a:rPr>
              <a:t>야후</a:t>
            </a:r>
            <a:r>
              <a:rPr lang="en-US" altLang="ko-KR" sz="1000" dirty="0" smtClean="0">
                <a:latin typeface="+mn-ea"/>
                <a:ea typeface="+mn-ea"/>
              </a:rPr>
              <a:t>! </a:t>
            </a:r>
            <a:r>
              <a:rPr lang="ko-KR" altLang="en-US" sz="1000" dirty="0" err="1" smtClean="0">
                <a:latin typeface="+mn-ea"/>
                <a:ea typeface="+mn-ea"/>
              </a:rPr>
              <a:t>재팬</a:t>
            </a:r>
            <a:r>
              <a:rPr lang="ko-KR" altLang="en-US" sz="1000" dirty="0" smtClean="0">
                <a:latin typeface="+mn-ea"/>
                <a:ea typeface="+mn-ea"/>
              </a:rPr>
              <a:t> 등 한국의 검색엔진과 완전히 상이한 </a:t>
            </a:r>
            <a:r>
              <a:rPr lang="ko-KR" altLang="en-US" sz="1000" dirty="0" err="1" smtClean="0">
                <a:latin typeface="+mn-ea"/>
                <a:ea typeface="+mn-ea"/>
              </a:rPr>
              <a:t>웹검색엔진</a:t>
            </a:r>
            <a:r>
              <a:rPr lang="ko-KR" altLang="en-US" sz="1000" dirty="0" smtClean="0">
                <a:latin typeface="+mn-ea"/>
                <a:ea typeface="+mn-ea"/>
              </a:rPr>
              <a:t> 형식에 최적화 된 </a:t>
            </a:r>
            <a:r>
              <a:rPr lang="en-US" altLang="ko-KR" sz="1000" dirty="0" smtClean="0">
                <a:latin typeface="+mn-ea"/>
                <a:ea typeface="+mn-ea"/>
              </a:rPr>
              <a:t>SEO</a:t>
            </a:r>
            <a:r>
              <a:rPr lang="ko-KR" altLang="en-US" sz="1000" dirty="0" smtClean="0">
                <a:latin typeface="+mn-ea"/>
                <a:ea typeface="+mn-ea"/>
              </a:rPr>
              <a:t>를 적용하여 개발합니다</a:t>
            </a:r>
            <a:r>
              <a:rPr lang="en-US" altLang="ko-KR" sz="1000" dirty="0" smtClean="0">
                <a:latin typeface="+mn-ea"/>
                <a:ea typeface="+mn-ea"/>
              </a:rPr>
              <a:t>.</a:t>
            </a:r>
            <a:r>
              <a:rPr lang="ko-KR" altLang="en-US" sz="1000" dirty="0" smtClean="0">
                <a:latin typeface="+mn-ea"/>
                <a:ea typeface="+mn-ea"/>
              </a:rPr>
              <a:t> </a:t>
            </a:r>
          </a:p>
        </p:txBody>
      </p:sp>
      <p:sp>
        <p:nvSpPr>
          <p:cNvPr id="83" name="직사각형 82"/>
          <p:cNvSpPr/>
          <p:nvPr/>
        </p:nvSpPr>
        <p:spPr>
          <a:xfrm>
            <a:off x="3224808" y="4293096"/>
            <a:ext cx="2880320" cy="122413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3224808" y="4293096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  <a:ea typeface="+mn-ea"/>
              </a:rPr>
              <a:t>국외 </a:t>
            </a:r>
            <a:r>
              <a:rPr lang="en-US" altLang="ko-KR" sz="1200" b="1" dirty="0" smtClean="0">
                <a:latin typeface="+mn-ea"/>
                <a:ea typeface="+mn-ea"/>
              </a:rPr>
              <a:t>SNS </a:t>
            </a:r>
            <a:r>
              <a:rPr lang="ko-KR" altLang="en-US" sz="1200" b="1" dirty="0" smtClean="0">
                <a:latin typeface="+mn-ea"/>
                <a:ea typeface="+mn-ea"/>
              </a:rPr>
              <a:t>연동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24808" y="4653136"/>
            <a:ext cx="288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+mn-ea"/>
                <a:ea typeface="+mn-ea"/>
              </a:rPr>
              <a:t>중국처럼 </a:t>
            </a:r>
            <a:r>
              <a:rPr lang="ko-KR" altLang="en-US" sz="1000" dirty="0" err="1" smtClean="0">
                <a:latin typeface="+mn-ea"/>
                <a:ea typeface="+mn-ea"/>
              </a:rPr>
              <a:t>트위터나</a:t>
            </a:r>
            <a:r>
              <a:rPr lang="ko-KR" altLang="en-US" sz="1000" dirty="0" smtClean="0">
                <a:latin typeface="+mn-ea"/>
                <a:ea typeface="+mn-ea"/>
              </a:rPr>
              <a:t> </a:t>
            </a:r>
            <a:r>
              <a:rPr lang="ko-KR" altLang="en-US" sz="1000" dirty="0" err="1" smtClean="0">
                <a:latin typeface="+mn-ea"/>
                <a:ea typeface="+mn-ea"/>
              </a:rPr>
              <a:t>유투브가</a:t>
            </a:r>
            <a:r>
              <a:rPr lang="ko-KR" altLang="en-US" sz="1000" dirty="0" smtClean="0">
                <a:latin typeface="+mn-ea"/>
                <a:ea typeface="+mn-ea"/>
              </a:rPr>
              <a:t> 접속되지 않은 국가의 경우 고유의 </a:t>
            </a:r>
            <a:r>
              <a:rPr lang="en-US" altLang="ko-KR" sz="1000" dirty="0" smtClean="0">
                <a:latin typeface="+mn-ea"/>
                <a:ea typeface="+mn-ea"/>
              </a:rPr>
              <a:t>SNS</a:t>
            </a:r>
            <a:r>
              <a:rPr lang="ko-KR" altLang="en-US" sz="1000" dirty="0" smtClean="0">
                <a:latin typeface="+mn-ea"/>
                <a:ea typeface="+mn-ea"/>
              </a:rPr>
              <a:t>가 활성화 되어 있습니다</a:t>
            </a:r>
            <a:r>
              <a:rPr lang="en-US" altLang="ko-KR" sz="1000" dirty="0" smtClean="0">
                <a:latin typeface="+mn-ea"/>
                <a:ea typeface="+mn-ea"/>
              </a:rPr>
              <a:t>. </a:t>
            </a:r>
            <a:r>
              <a:rPr lang="ko-KR" altLang="en-US" sz="1000" dirty="0" smtClean="0">
                <a:latin typeface="+mn-ea"/>
                <a:ea typeface="+mn-ea"/>
              </a:rPr>
              <a:t>우리는 이 분야의 전문가입니다</a:t>
            </a:r>
            <a:r>
              <a:rPr lang="en-US" altLang="ko-KR" sz="1000" dirty="0" smtClean="0">
                <a:latin typeface="+mn-ea"/>
                <a:ea typeface="+mn-ea"/>
              </a:rPr>
              <a:t>.</a:t>
            </a:r>
            <a:endParaRPr lang="ko-KR" altLang="en-US" sz="1000" dirty="0" smtClean="0">
              <a:latin typeface="+mn-ea"/>
              <a:ea typeface="+mn-ea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6393160" y="4293096"/>
            <a:ext cx="2880320" cy="122413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TextBox 86"/>
          <p:cNvSpPr txBox="1"/>
          <p:nvPr/>
        </p:nvSpPr>
        <p:spPr>
          <a:xfrm>
            <a:off x="6393160" y="4293096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  <a:ea typeface="+mn-ea"/>
              </a:rPr>
              <a:t>글로벌전용서버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393160" y="4653136"/>
            <a:ext cx="288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+mn-ea"/>
                <a:ea typeface="+mn-ea"/>
              </a:rPr>
              <a:t>영어권 국가</a:t>
            </a:r>
            <a:r>
              <a:rPr lang="en-US" altLang="ko-KR" sz="1000" dirty="0" smtClean="0">
                <a:latin typeface="+mn-ea"/>
                <a:ea typeface="+mn-ea"/>
              </a:rPr>
              <a:t>, </a:t>
            </a:r>
            <a:r>
              <a:rPr lang="ko-KR" altLang="en-US" sz="1000" dirty="0" smtClean="0">
                <a:latin typeface="+mn-ea"/>
                <a:ea typeface="+mn-ea"/>
              </a:rPr>
              <a:t>중국</a:t>
            </a:r>
            <a:r>
              <a:rPr lang="en-US" altLang="ko-KR" sz="1000" dirty="0" smtClean="0">
                <a:latin typeface="+mn-ea"/>
                <a:ea typeface="+mn-ea"/>
              </a:rPr>
              <a:t>, </a:t>
            </a:r>
            <a:r>
              <a:rPr lang="ko-KR" altLang="en-US" sz="1000" dirty="0" smtClean="0">
                <a:latin typeface="+mn-ea"/>
                <a:ea typeface="+mn-ea"/>
              </a:rPr>
              <a:t>일본에서 방문하는 네티즌들이 빠르게 접속할 수 있도록 </a:t>
            </a:r>
            <a:r>
              <a:rPr lang="ko-KR" altLang="en-US" sz="1000" dirty="0" err="1" smtClean="0">
                <a:latin typeface="+mn-ea"/>
                <a:ea typeface="+mn-ea"/>
              </a:rPr>
              <a:t>해외트래픽</a:t>
            </a:r>
            <a:r>
              <a:rPr lang="ko-KR" altLang="en-US" sz="1000" dirty="0" smtClean="0">
                <a:latin typeface="+mn-ea"/>
                <a:ea typeface="+mn-ea"/>
              </a:rPr>
              <a:t> 전용서버를 운용하고 있습니다</a:t>
            </a:r>
            <a:r>
              <a:rPr lang="en-US" altLang="ko-KR" sz="1000" dirty="0" smtClean="0">
                <a:latin typeface="+mn-ea"/>
                <a:ea typeface="+mn-ea"/>
              </a:rPr>
              <a:t>.</a:t>
            </a:r>
            <a:endParaRPr lang="ko-KR" altLang="en-US" sz="1000" dirty="0" smtClean="0">
              <a:latin typeface="+mn-ea"/>
              <a:ea typeface="+mn-ea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3224808" y="5713130"/>
            <a:ext cx="2880320" cy="122413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3224808" y="571313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  <a:ea typeface="+mn-ea"/>
              </a:rPr>
              <a:t>해외인력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224808" y="6073170"/>
            <a:ext cx="288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+mn-ea"/>
                <a:ea typeface="+mn-ea"/>
              </a:rPr>
              <a:t>우리의 인력들은 한국인과 중국인</a:t>
            </a:r>
            <a:r>
              <a:rPr lang="en-US" altLang="ko-KR" sz="1000" dirty="0" smtClean="0">
                <a:latin typeface="+mn-ea"/>
                <a:ea typeface="+mn-ea"/>
              </a:rPr>
              <a:t>, </a:t>
            </a:r>
            <a:r>
              <a:rPr lang="ko-KR" altLang="en-US" sz="1000" dirty="0" smtClean="0">
                <a:latin typeface="+mn-ea"/>
                <a:ea typeface="+mn-ea"/>
              </a:rPr>
              <a:t>일본인들로 구성되어 있어 현지 인터넷 환경 정보에 정통합니다</a:t>
            </a:r>
            <a:r>
              <a:rPr lang="en-US" altLang="ko-KR" sz="1000" dirty="0" smtClean="0">
                <a:latin typeface="+mn-ea"/>
                <a:ea typeface="+mn-ea"/>
              </a:rPr>
              <a:t>.</a:t>
            </a:r>
            <a:r>
              <a:rPr lang="ko-KR" altLang="en-US" sz="1000" dirty="0" smtClean="0">
                <a:latin typeface="+mn-ea"/>
                <a:ea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1136576" y="2924944"/>
            <a:ext cx="7929585" cy="657225"/>
          </a:xfrm>
        </p:spPr>
        <p:txBody>
          <a:bodyPr/>
          <a:lstStyle/>
          <a:p>
            <a:pPr eaLnBrk="1" hangingPunct="1">
              <a:lnSpc>
                <a:spcPts val="1900"/>
              </a:lnSpc>
            </a:pPr>
            <a:r>
              <a:rPr lang="ko-KR" altLang="en-US" sz="3600" b="1" dirty="0" smtClean="0">
                <a:solidFill>
                  <a:srgbClr val="0D2B67"/>
                </a:solidFill>
              </a:rPr>
              <a:t>우리와 연락하기</a:t>
            </a:r>
            <a:endParaRPr lang="ko-KR" altLang="en-US" sz="3600" dirty="0" smtClean="0">
              <a:solidFill>
                <a:srgbClr val="0D2B67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2504728" cy="26064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우리와 연락하기</a:t>
            </a:r>
            <a:endParaRPr lang="ko-KR" altLang="en-US" sz="1600" b="1" dirty="0">
              <a:solidFill>
                <a:srgbClr val="C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88" y="260648"/>
            <a:ext cx="1539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 smtClean="0">
                <a:latin typeface="+mn-ea"/>
                <a:ea typeface="+mn-ea"/>
              </a:rPr>
              <a:t>globalpage</a:t>
            </a:r>
            <a:endParaRPr lang="ko-KR" altLang="en-US" sz="2000" b="1" dirty="0" smtClean="0">
              <a:latin typeface="+mn-ea"/>
              <a:ea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16496" y="764704"/>
          <a:ext cx="88569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</a:t>
                      </a:r>
                      <a:r>
                        <a:rPr lang="en-US" altLang="ko-KR" sz="1200" dirty="0" smtClean="0"/>
                        <a:t>portfolio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전문성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우리와 연락하기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정보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그림 9" descr="daum_net_20120608_125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0992" y="1412776"/>
            <a:ext cx="4387502" cy="3384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488" y="4941168"/>
            <a:ext cx="420339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서울시 </a:t>
            </a:r>
            <a:r>
              <a:rPr lang="ko-KR" altLang="en-US" sz="900" dirty="0" smtClean="0"/>
              <a:t>금천구 가산디지털</a:t>
            </a:r>
            <a:r>
              <a:rPr lang="en-US" altLang="ko-KR" sz="900" dirty="0" smtClean="0"/>
              <a:t>1</a:t>
            </a:r>
            <a:r>
              <a:rPr lang="ko-KR" altLang="en-US" sz="900" dirty="0" smtClean="0"/>
              <a:t>로 </a:t>
            </a:r>
            <a:r>
              <a:rPr lang="en-US" altLang="ko-KR" sz="900" dirty="0" smtClean="0"/>
              <a:t>131 C</a:t>
            </a:r>
            <a:r>
              <a:rPr lang="ko-KR" altLang="en-US" sz="900" dirty="0" smtClean="0"/>
              <a:t>동 </a:t>
            </a:r>
            <a:r>
              <a:rPr lang="en-US" altLang="ko-KR" sz="900" dirty="0" smtClean="0"/>
              <a:t>601</a:t>
            </a:r>
            <a:r>
              <a:rPr lang="ko-KR" altLang="en-US" sz="900" dirty="0" smtClean="0"/>
              <a:t>호</a:t>
            </a:r>
            <a:r>
              <a:rPr lang="en-US" altLang="ko-KR" sz="900" dirty="0" smtClean="0"/>
              <a:t>(BYC</a:t>
            </a:r>
            <a:r>
              <a:rPr lang="ko-KR" altLang="en-US" sz="900" dirty="0" err="1" smtClean="0"/>
              <a:t>하이시티</a:t>
            </a:r>
            <a:r>
              <a:rPr lang="en-US" altLang="ko-KR" sz="900" dirty="0" smtClean="0"/>
              <a:t>) </a:t>
            </a:r>
            <a:r>
              <a:rPr lang="ko-KR" altLang="en-US" sz="900" dirty="0" smtClean="0"/>
              <a:t>㈜ </a:t>
            </a:r>
            <a:r>
              <a:rPr lang="ko-KR" altLang="en-US" sz="900" dirty="0" err="1" smtClean="0"/>
              <a:t>아이원글로벌</a:t>
            </a:r>
            <a:endParaRPr lang="en-US" altLang="ko-KR" sz="900" dirty="0" smtClean="0"/>
          </a:p>
          <a:p>
            <a:pPr>
              <a:lnSpc>
                <a:spcPct val="150000"/>
              </a:lnSpc>
            </a:pPr>
            <a:r>
              <a:rPr lang="ko-KR" altLang="en-US" sz="900" dirty="0" smtClean="0"/>
              <a:t>지하철 </a:t>
            </a:r>
            <a:r>
              <a:rPr lang="en-US" altLang="ko-KR" sz="900" dirty="0" smtClean="0"/>
              <a:t>1,7</a:t>
            </a:r>
            <a:r>
              <a:rPr lang="ko-KR" altLang="en-US" sz="900" dirty="0" smtClean="0"/>
              <a:t>호선 </a:t>
            </a:r>
            <a:r>
              <a:rPr lang="ko-KR" altLang="en-US" sz="900" dirty="0" err="1" smtClean="0"/>
              <a:t>가산디지털단지역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5</a:t>
            </a:r>
            <a:r>
              <a:rPr lang="ko-KR" altLang="en-US" sz="900" dirty="0" smtClean="0"/>
              <a:t>번 출구</a:t>
            </a:r>
            <a:r>
              <a:rPr lang="en-US" altLang="ko-KR" sz="900" dirty="0" smtClean="0"/>
              <a:t> </a:t>
            </a:r>
          </a:p>
          <a:p>
            <a:pPr>
              <a:lnSpc>
                <a:spcPct val="150000"/>
              </a:lnSpc>
            </a:pPr>
            <a:endParaRPr lang="en-US" altLang="ko-KR" sz="900" dirty="0" smtClean="0"/>
          </a:p>
          <a:p>
            <a:pPr>
              <a:lnSpc>
                <a:spcPct val="150000"/>
              </a:lnSpc>
            </a:pPr>
            <a:r>
              <a:rPr lang="en-US" altLang="ko-KR" sz="900" dirty="0" smtClean="0"/>
              <a:t>T </a:t>
            </a:r>
            <a:r>
              <a:rPr lang="en-US" altLang="ko-KR" sz="900" dirty="0" smtClean="0"/>
              <a:t>+</a:t>
            </a:r>
            <a:r>
              <a:rPr lang="en-US" altLang="ko-KR" sz="900" dirty="0" smtClean="0"/>
              <a:t>82-2-6947-7888</a:t>
            </a:r>
          </a:p>
          <a:p>
            <a:pPr>
              <a:lnSpc>
                <a:spcPct val="150000"/>
              </a:lnSpc>
            </a:pPr>
            <a:r>
              <a:rPr lang="en-US" altLang="ko-KR" sz="900" dirty="0" smtClean="0"/>
              <a:t>E wee@ioneglobal.com</a:t>
            </a:r>
            <a:endParaRPr lang="en-US" altLang="ko-KR" sz="900" dirty="0" smtClean="0"/>
          </a:p>
          <a:p>
            <a:pPr>
              <a:lnSpc>
                <a:spcPct val="150000"/>
              </a:lnSpc>
            </a:pPr>
            <a:endParaRPr lang="en-US" altLang="ko-KR" sz="900" dirty="0" smtClean="0"/>
          </a:p>
        </p:txBody>
      </p:sp>
      <p:sp>
        <p:nvSpPr>
          <p:cNvPr id="13" name="직사각형 12"/>
          <p:cNvSpPr/>
          <p:nvPr/>
        </p:nvSpPr>
        <p:spPr>
          <a:xfrm>
            <a:off x="4664968" y="5013176"/>
            <a:ext cx="1368152" cy="216024"/>
          </a:xfrm>
          <a:prstGeom prst="rect">
            <a:avLst/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온라인연</a:t>
            </a:r>
            <a:r>
              <a:rPr lang="ko-KR" altLang="en-US" sz="1200" dirty="0" smtClean="0"/>
              <a:t>락</a:t>
            </a:r>
            <a:endParaRPr lang="ko-KR" altLang="en-US" sz="1200" dirty="0"/>
          </a:p>
        </p:txBody>
      </p:sp>
      <p:pic>
        <p:nvPicPr>
          <p:cNvPr id="14" name="그림 13" descr="daum_net_20120608_131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496" y="1412777"/>
            <a:ext cx="4382815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3440832" cy="26064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600" b="1" smtClean="0">
                <a:latin typeface="굴림" pitchFamily="50" charset="-127"/>
                <a:ea typeface="굴림" pitchFamily="50" charset="-127"/>
              </a:rPr>
              <a:t>우리와 </a:t>
            </a:r>
            <a:r>
              <a:rPr lang="ko-KR" altLang="en-US" sz="1600" b="1" smtClean="0">
                <a:latin typeface="굴림" pitchFamily="50" charset="-127"/>
                <a:ea typeface="굴림" pitchFamily="50" charset="-127"/>
              </a:rPr>
              <a:t>연락하기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_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온라인연락</a:t>
            </a:r>
            <a:endParaRPr lang="ko-KR" altLang="en-US" sz="1600" b="1" dirty="0">
              <a:solidFill>
                <a:srgbClr val="C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332656"/>
            <a:ext cx="9906000" cy="652534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144688" y="1268760"/>
            <a:ext cx="58326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err="1" smtClean="0"/>
              <a:t>차이나플랜을</a:t>
            </a:r>
            <a:r>
              <a:rPr lang="ko-KR" altLang="en-US" sz="900" dirty="0" smtClean="0"/>
              <a:t> 만나는 순간 중국마케팅이 단순해집니다</a:t>
            </a:r>
            <a:r>
              <a:rPr lang="en-US" altLang="ko-KR" sz="9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 smtClean="0"/>
              <a:t>아래의 문의사항을 자세하게 기입하여 주시면 담당직원이 더욱 상세한 정보를 제공해 드릴 수 있습니다</a:t>
            </a:r>
            <a:r>
              <a:rPr lang="en-US" altLang="ko-KR" sz="900" dirty="0" smtClean="0"/>
              <a:t>. </a:t>
            </a:r>
            <a:endParaRPr lang="en-US" altLang="ko-KR" sz="900" dirty="0"/>
          </a:p>
        </p:txBody>
      </p:sp>
      <p:sp>
        <p:nvSpPr>
          <p:cNvPr id="11" name="직사각형 10"/>
          <p:cNvSpPr/>
          <p:nvPr/>
        </p:nvSpPr>
        <p:spPr>
          <a:xfrm>
            <a:off x="2000672" y="1340768"/>
            <a:ext cx="5904656" cy="489654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080792" y="1988840"/>
            <a:ext cx="2304256" cy="216024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216696" y="1988840"/>
            <a:ext cx="285526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/>
              <a:t>회사</a:t>
            </a:r>
            <a:r>
              <a:rPr lang="en-US" altLang="ko-KR" sz="900" dirty="0" smtClean="0"/>
              <a:t>/</a:t>
            </a:r>
            <a:r>
              <a:rPr lang="ko-KR" altLang="en-US" sz="900" dirty="0" smtClean="0"/>
              <a:t>단체명</a:t>
            </a:r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ko-KR" altLang="en-US" sz="900" dirty="0" smtClean="0"/>
              <a:t>담당자명                                         직책포함</a:t>
            </a:r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ko-KR" altLang="en-US" sz="900" dirty="0" smtClean="0"/>
              <a:t>연락처                                                     </a:t>
            </a:r>
            <a:r>
              <a:rPr lang="en-US" altLang="ko-KR" sz="900" dirty="0" smtClean="0"/>
              <a:t>email</a:t>
            </a:r>
          </a:p>
          <a:p>
            <a:endParaRPr lang="en-US" altLang="ko-KR" sz="900" dirty="0" smtClean="0"/>
          </a:p>
          <a:p>
            <a:r>
              <a:rPr lang="ko-KR" altLang="en-US" sz="900" dirty="0" smtClean="0"/>
              <a:t>문의내용</a:t>
            </a:r>
            <a:r>
              <a:rPr lang="en-US" altLang="ko-KR" sz="900" dirty="0" smtClean="0"/>
              <a:t> </a:t>
            </a:r>
            <a:endParaRPr lang="ko-KR" altLang="en-US" sz="900" dirty="0" smtClean="0"/>
          </a:p>
        </p:txBody>
      </p:sp>
      <p:sp>
        <p:nvSpPr>
          <p:cNvPr id="16" name="직사각형 15"/>
          <p:cNvSpPr/>
          <p:nvPr/>
        </p:nvSpPr>
        <p:spPr>
          <a:xfrm>
            <a:off x="3080792" y="2276872"/>
            <a:ext cx="1152128" cy="216024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080792" y="2564904"/>
            <a:ext cx="1152128" cy="216024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097016" y="2564904"/>
            <a:ext cx="2376264" cy="216024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080792" y="2852936"/>
            <a:ext cx="4392488" cy="2736304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304928" y="5805264"/>
            <a:ext cx="1368152" cy="216024"/>
          </a:xfrm>
          <a:prstGeom prst="rect">
            <a:avLst/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신청하기</a:t>
            </a:r>
            <a:endParaRPr lang="ko-KR" alt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16696" y="148478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Contact us</a:t>
            </a:r>
            <a:endParaRPr lang="ko-KR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09184" y="54868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본 페이지</a:t>
            </a:r>
            <a:r>
              <a:rPr lang="en-US" altLang="ko-KR" b="1" dirty="0" smtClean="0">
                <a:solidFill>
                  <a:srgbClr val="C00000"/>
                </a:solidFill>
              </a:rPr>
              <a:t> </a:t>
            </a:r>
            <a:r>
              <a:rPr lang="ko-KR" altLang="en-US" b="1" dirty="0" err="1" smtClean="0">
                <a:solidFill>
                  <a:srgbClr val="C00000"/>
                </a:solidFill>
              </a:rPr>
              <a:t>먹색</a:t>
            </a:r>
            <a:endParaRPr lang="ko-KR" altLang="en-US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1136576" y="2924944"/>
            <a:ext cx="7929585" cy="657225"/>
          </a:xfrm>
        </p:spPr>
        <p:txBody>
          <a:bodyPr/>
          <a:lstStyle/>
          <a:p>
            <a:pPr eaLnBrk="1" hangingPunct="1">
              <a:lnSpc>
                <a:spcPts val="1900"/>
              </a:lnSpc>
            </a:pPr>
            <a:r>
              <a:rPr lang="ko-KR" altLang="en-US" sz="3600" b="1" dirty="0" smtClean="0">
                <a:solidFill>
                  <a:srgbClr val="0D2B67"/>
                </a:solidFill>
              </a:rPr>
              <a:t>우리의 정보</a:t>
            </a:r>
            <a:endParaRPr lang="ko-KR" altLang="en-US" sz="3600" dirty="0" smtClean="0">
              <a:solidFill>
                <a:srgbClr val="0D2B67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2504728" cy="26064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우리의 정보</a:t>
            </a:r>
            <a:endParaRPr lang="ko-KR" altLang="en-US" sz="1600" b="1" dirty="0">
              <a:solidFill>
                <a:srgbClr val="C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88" y="260648"/>
            <a:ext cx="1539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 smtClean="0">
                <a:latin typeface="+mn-ea"/>
                <a:ea typeface="+mn-ea"/>
              </a:rPr>
              <a:t>globalpage</a:t>
            </a:r>
            <a:endParaRPr lang="ko-KR" altLang="en-US" sz="2000" b="1" dirty="0" smtClean="0">
              <a:latin typeface="+mn-ea"/>
              <a:ea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16496" y="764704"/>
          <a:ext cx="88569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</a:t>
                      </a:r>
                      <a:r>
                        <a:rPr lang="en-US" altLang="ko-KR" sz="1200" dirty="0" smtClean="0"/>
                        <a:t>portfolio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전문성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우리와 연락하기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정보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F:\탭\크기변환_20120606_21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5" y="1412775"/>
            <a:ext cx="3552396" cy="266429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88904" y="1340768"/>
            <a:ext cx="5184576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n-ea"/>
                <a:ea typeface="+mn-ea"/>
              </a:rPr>
              <a:t>우리들은 해외마케팅용 </a:t>
            </a:r>
            <a:r>
              <a:rPr lang="ko-KR" altLang="en-US" sz="1100" dirty="0" err="1" smtClean="0">
                <a:latin typeface="+mn-ea"/>
                <a:ea typeface="+mn-ea"/>
              </a:rPr>
              <a:t>웹시스템</a:t>
            </a:r>
            <a:r>
              <a:rPr lang="ko-KR" altLang="en-US" sz="1100" dirty="0" smtClean="0">
                <a:latin typeface="+mn-ea"/>
                <a:ea typeface="+mn-ea"/>
              </a:rPr>
              <a:t> 개발과 해외 </a:t>
            </a:r>
            <a:r>
              <a:rPr lang="ko-KR" altLang="en-US" sz="1100" dirty="0" err="1" smtClean="0">
                <a:latin typeface="+mn-ea"/>
                <a:ea typeface="+mn-ea"/>
              </a:rPr>
              <a:t>웹마케팅을</a:t>
            </a:r>
            <a:r>
              <a:rPr lang="ko-KR" altLang="en-US" sz="1100" dirty="0" smtClean="0">
                <a:latin typeface="+mn-ea"/>
                <a:ea typeface="+mn-ea"/>
              </a:rPr>
              <a:t> 주 업무로 하는 전문가 그룹입니다</a:t>
            </a:r>
            <a:r>
              <a:rPr lang="en-US" altLang="ko-KR" sz="1100" dirty="0" smtClean="0">
                <a:latin typeface="+mn-ea"/>
                <a:ea typeface="+mn-ea"/>
              </a:rPr>
              <a:t>. </a:t>
            </a:r>
            <a:r>
              <a:rPr lang="ko-KR" altLang="en-US" sz="1100" dirty="0" smtClean="0">
                <a:latin typeface="+mn-ea"/>
                <a:ea typeface="+mn-ea"/>
              </a:rPr>
              <a:t>우리들은 한국인</a:t>
            </a:r>
            <a:r>
              <a:rPr lang="en-US" altLang="ko-KR" sz="1100" dirty="0" smtClean="0">
                <a:latin typeface="+mn-ea"/>
                <a:ea typeface="+mn-ea"/>
              </a:rPr>
              <a:t>, </a:t>
            </a:r>
            <a:r>
              <a:rPr lang="ko-KR" altLang="en-US" sz="1100" dirty="0" smtClean="0">
                <a:latin typeface="+mn-ea"/>
                <a:ea typeface="+mn-ea"/>
              </a:rPr>
              <a:t>중국인</a:t>
            </a:r>
            <a:r>
              <a:rPr lang="en-US" altLang="ko-KR" sz="1100" dirty="0" smtClean="0">
                <a:latin typeface="+mn-ea"/>
                <a:ea typeface="+mn-ea"/>
              </a:rPr>
              <a:t>, </a:t>
            </a:r>
            <a:r>
              <a:rPr lang="ko-KR" altLang="en-US" sz="1100" dirty="0" smtClean="0">
                <a:latin typeface="+mn-ea"/>
                <a:ea typeface="+mn-ea"/>
              </a:rPr>
              <a:t>일본인들로 구성되어 있으며 해당 분야에서 다양한 경험과 솔루션을 보유하고 있습니다</a:t>
            </a:r>
            <a:r>
              <a:rPr lang="en-US" altLang="ko-KR" sz="1100" dirty="0" smtClean="0">
                <a:latin typeface="+mn-ea"/>
                <a:ea typeface="+mn-ea"/>
              </a:rPr>
              <a:t>. </a:t>
            </a:r>
            <a:r>
              <a:rPr lang="ko-KR" altLang="en-US" sz="1100" dirty="0" smtClean="0">
                <a:latin typeface="+mn-ea"/>
                <a:ea typeface="+mn-ea"/>
              </a:rPr>
              <a:t> 주요 활동국가는 한국과 중국이며 서울에 본사가 있습니다</a:t>
            </a:r>
            <a:r>
              <a:rPr lang="en-US" altLang="ko-KR" sz="1100" dirty="0" smtClean="0">
                <a:latin typeface="+mn-ea"/>
                <a:ea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1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n-ea"/>
                <a:ea typeface="+mn-ea"/>
              </a:rPr>
              <a:t>회사개요</a:t>
            </a:r>
            <a:r>
              <a:rPr lang="en-US" altLang="ko-KR" sz="1100" dirty="0" smtClean="0">
                <a:latin typeface="+mn-ea"/>
                <a:ea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n-ea"/>
                <a:ea typeface="+mn-ea"/>
              </a:rPr>
              <a:t>주식회사 </a:t>
            </a:r>
            <a:r>
              <a:rPr lang="ko-KR" altLang="en-US" sz="1100" dirty="0" err="1" smtClean="0">
                <a:latin typeface="+mn-ea"/>
                <a:ea typeface="+mn-ea"/>
              </a:rPr>
              <a:t>아이원글로벌</a:t>
            </a:r>
            <a:r>
              <a:rPr lang="en-US" altLang="ko-KR" sz="1100" dirty="0" smtClean="0">
                <a:latin typeface="+mn-ea"/>
                <a:ea typeface="+mn-ea"/>
              </a:rPr>
              <a:t>(</a:t>
            </a:r>
            <a:r>
              <a:rPr lang="ko-KR" altLang="en-US" sz="1100" dirty="0" smtClean="0">
                <a:latin typeface="+mn-ea"/>
                <a:ea typeface="+mn-ea"/>
              </a:rPr>
              <a:t>대표 </a:t>
            </a:r>
            <a:r>
              <a:rPr lang="ko-KR" altLang="en-US" sz="1100" dirty="0" err="1" smtClean="0">
                <a:latin typeface="+mn-ea"/>
                <a:ea typeface="+mn-ea"/>
              </a:rPr>
              <a:t>조성위</a:t>
            </a:r>
            <a:r>
              <a:rPr lang="en-US" altLang="ko-KR" sz="1100" dirty="0" smtClean="0">
                <a:latin typeface="+mn-ea"/>
                <a:ea typeface="+mn-ea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n-ea"/>
                <a:ea typeface="+mn-ea"/>
              </a:rPr>
              <a:t>사업자번호 </a:t>
            </a:r>
            <a:r>
              <a:rPr lang="en-US" altLang="ko-KR" sz="1100" dirty="0" smtClean="0">
                <a:latin typeface="+mn-ea"/>
                <a:ea typeface="+mn-ea"/>
              </a:rPr>
              <a:t>301-81-89979</a:t>
            </a: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latin typeface="+mn-ea"/>
                <a:ea typeface="+mn-ea"/>
              </a:rPr>
              <a:t>H. </a:t>
            </a:r>
            <a:r>
              <a:rPr lang="en-US" altLang="ko-KR" sz="1100" dirty="0" smtClean="0">
                <a:latin typeface="+mn-ea"/>
                <a:ea typeface="+mn-ea"/>
                <a:hlinkClick r:id="rId3"/>
              </a:rPr>
              <a:t>www.ioneglobal.com</a:t>
            </a:r>
            <a:endParaRPr lang="en-US" altLang="ko-KR" sz="11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1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  <a:ea typeface="+mn-ea"/>
              </a:rPr>
              <a:t>주요업무 </a:t>
            </a:r>
            <a:endParaRPr lang="en-US" altLang="ko-KR" sz="12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n-ea"/>
                <a:ea typeface="+mn-ea"/>
              </a:rPr>
              <a:t>글로벌 환경에 최적화된 </a:t>
            </a:r>
            <a:r>
              <a:rPr lang="ko-KR" altLang="en-US" sz="1100" dirty="0" err="1" smtClean="0">
                <a:latin typeface="+mn-ea"/>
                <a:ea typeface="+mn-ea"/>
              </a:rPr>
              <a:t>웹시스템개발</a:t>
            </a:r>
            <a:endParaRPr lang="en-US" altLang="ko-KR" sz="11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n-ea"/>
                <a:ea typeface="+mn-ea"/>
              </a:rPr>
              <a:t>중국마케팅 기획 및 대행</a:t>
            </a:r>
            <a:endParaRPr lang="en-US" altLang="ko-KR" sz="11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n-ea"/>
                <a:ea typeface="+mn-ea"/>
              </a:rPr>
              <a:t>한국관련 </a:t>
            </a:r>
            <a:r>
              <a:rPr lang="en-US" altLang="ko-KR" sz="1100" dirty="0" smtClean="0">
                <a:latin typeface="+mn-ea"/>
                <a:ea typeface="+mn-ea"/>
              </a:rPr>
              <a:t>contents</a:t>
            </a:r>
            <a:r>
              <a:rPr lang="ko-KR" altLang="en-US" sz="1100" dirty="0" smtClean="0">
                <a:latin typeface="+mn-ea"/>
                <a:ea typeface="+mn-ea"/>
              </a:rPr>
              <a:t>사이트 운영</a:t>
            </a:r>
            <a:r>
              <a:rPr lang="en-US" altLang="ko-KR" sz="1100" dirty="0" smtClean="0">
                <a:latin typeface="+mn-ea"/>
                <a:ea typeface="+mn-ea"/>
              </a:rPr>
              <a:t>(</a:t>
            </a:r>
            <a:r>
              <a:rPr lang="ko-KR" altLang="en-US" sz="1100" dirty="0" smtClean="0">
                <a:latin typeface="+mn-ea"/>
                <a:ea typeface="+mn-ea"/>
              </a:rPr>
              <a:t>중국어</a:t>
            </a:r>
            <a:r>
              <a:rPr lang="en-US" altLang="ko-KR" sz="1100" dirty="0" smtClean="0">
                <a:latin typeface="+mn-ea"/>
                <a:ea typeface="+mn-ea"/>
              </a:rPr>
              <a:t>)</a:t>
            </a:r>
            <a:r>
              <a:rPr lang="ko-KR" altLang="en-US" sz="1100" dirty="0" smtClean="0">
                <a:latin typeface="+mn-ea"/>
                <a:ea typeface="+mn-ea"/>
              </a:rPr>
              <a:t> </a:t>
            </a:r>
            <a:endParaRPr lang="en-US" altLang="ko-KR" sz="11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1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  <a:ea typeface="+mn-ea"/>
              </a:rPr>
              <a:t>BRAND </a:t>
            </a:r>
          </a:p>
          <a:p>
            <a:pPr>
              <a:lnSpc>
                <a:spcPct val="150000"/>
              </a:lnSpc>
            </a:pPr>
            <a:endParaRPr lang="ko-KR" altLang="en-US" sz="1100" dirty="0" smtClean="0">
              <a:latin typeface="+mn-ea"/>
              <a:ea typeface="+mn-ea"/>
            </a:endParaRPr>
          </a:p>
        </p:txBody>
      </p:sp>
      <p:pic>
        <p:nvPicPr>
          <p:cNvPr id="15" name="그림 14" descr="dodoken_com_20120608_1327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01272" y="5445224"/>
            <a:ext cx="1443862" cy="520462"/>
          </a:xfrm>
          <a:prstGeom prst="rect">
            <a:avLst/>
          </a:prstGeom>
        </p:spPr>
      </p:pic>
      <p:pic>
        <p:nvPicPr>
          <p:cNvPr id="16" name="그림 15" descr="chinaplan_co_kr_20120608_1327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9104" y="5445224"/>
            <a:ext cx="1296144" cy="561322"/>
          </a:xfrm>
          <a:prstGeom prst="rect">
            <a:avLst/>
          </a:prstGeom>
        </p:spPr>
      </p:pic>
      <p:pic>
        <p:nvPicPr>
          <p:cNvPr id="17" name="그림 16" descr="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88904" y="5445224"/>
            <a:ext cx="1728192" cy="508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2504728" cy="26064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프로젝트정의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6776" y="2420888"/>
            <a:ext cx="3857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400" dirty="0" err="1" smtClean="0"/>
              <a:t>웹폰트</a:t>
            </a:r>
            <a:r>
              <a:rPr lang="ko-KR" altLang="en-US" sz="2400" dirty="0" smtClean="0"/>
              <a:t> 글씨체 사용</a:t>
            </a:r>
            <a:endParaRPr lang="en-US" altLang="ko-KR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/>
              <a:t>Content</a:t>
            </a:r>
            <a:r>
              <a:rPr lang="ko-KR" altLang="en-US" sz="2400" dirty="0" smtClean="0"/>
              <a:t>는 정중앙위치</a:t>
            </a:r>
            <a:endParaRPr lang="en-US" altLang="ko-KR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/>
              <a:t>1280</a:t>
            </a:r>
            <a:r>
              <a:rPr lang="ko-KR" altLang="en-US" sz="2400" dirty="0" smtClean="0"/>
              <a:t>에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맞추되 </a:t>
            </a:r>
            <a:r>
              <a:rPr lang="en-US" altLang="ko-KR" sz="2400" dirty="0" smtClean="0"/>
              <a:t>1920 </a:t>
            </a:r>
            <a:r>
              <a:rPr lang="ko-KR" altLang="en-US" sz="2400" dirty="0" smtClean="0"/>
              <a:t>대응</a:t>
            </a:r>
            <a:endParaRPr lang="en-US" altLang="ko-K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2504728" cy="26064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상단 메뉴의 정의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88" y="620688"/>
            <a:ext cx="1539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 smtClean="0">
                <a:latin typeface="+mn-ea"/>
                <a:ea typeface="+mn-ea"/>
              </a:rPr>
              <a:t>globalpage</a:t>
            </a:r>
            <a:endParaRPr lang="ko-KR" altLang="en-US" sz="2000" b="1" dirty="0" smtClean="0">
              <a:latin typeface="+mn-ea"/>
              <a:ea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16496" y="1124744"/>
          <a:ext cx="88569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</a:t>
                      </a:r>
                      <a:r>
                        <a:rPr lang="en-US" altLang="ko-KR" sz="1200" dirty="0" smtClean="0"/>
                        <a:t>portfolio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전문성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우리와 연락하기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정보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1541462" cy="21431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상단의정의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776" y="2420888"/>
            <a:ext cx="28568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400" dirty="0" err="1" smtClean="0"/>
              <a:t>트위터</a:t>
            </a:r>
            <a:endParaRPr lang="en-US" altLang="ko-KR" sz="24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400" dirty="0" err="1" smtClean="0"/>
              <a:t>페이스북</a:t>
            </a:r>
            <a:endParaRPr lang="en-US" altLang="ko-KR" sz="24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400" dirty="0" err="1" smtClean="0"/>
              <a:t>페이스북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“</a:t>
            </a:r>
            <a:r>
              <a:rPr lang="ko-KR" altLang="en-US" sz="2400" dirty="0" smtClean="0"/>
              <a:t>좋아요</a:t>
            </a:r>
            <a:r>
              <a:rPr lang="en-US" altLang="ko-KR" sz="2400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2400" dirty="0" err="1" smtClean="0"/>
              <a:t>즐겨찾기추가</a:t>
            </a:r>
            <a:endParaRPr lang="en-US" altLang="ko-KR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393160" y="1484784"/>
            <a:ext cx="2520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홈페이지 상단에</a:t>
            </a:r>
            <a:endParaRPr lang="en-US" altLang="ko-KR" b="1" dirty="0" smtClean="0">
              <a:solidFill>
                <a:srgbClr val="C00000"/>
              </a:solidFill>
            </a:endParaRPr>
          </a:p>
          <a:p>
            <a:r>
              <a:rPr lang="ko-KR" altLang="en-US" b="1" dirty="0" smtClean="0">
                <a:solidFill>
                  <a:srgbClr val="C00000"/>
                </a:solidFill>
              </a:rPr>
              <a:t>요놈들 </a:t>
            </a:r>
            <a:r>
              <a:rPr lang="ko-KR" altLang="en-US" b="1" dirty="0" err="1" smtClean="0">
                <a:solidFill>
                  <a:srgbClr val="C00000"/>
                </a:solidFill>
              </a:rPr>
              <a:t>링크달아주세요</a:t>
            </a:r>
            <a:endParaRPr lang="ko-KR" altLang="en-US" b="1" dirty="0" smtClean="0">
              <a:solidFill>
                <a:srgbClr val="C00000"/>
              </a:solidFill>
            </a:endParaRPr>
          </a:p>
        </p:txBody>
      </p:sp>
      <p:cxnSp>
        <p:nvCxnSpPr>
          <p:cNvPr id="12" name="꺾인 연결선 11"/>
          <p:cNvCxnSpPr>
            <a:endCxn id="10" idx="1"/>
          </p:cNvCxnSpPr>
          <p:nvPr/>
        </p:nvCxnSpPr>
        <p:spPr>
          <a:xfrm flipV="1">
            <a:off x="4880992" y="1807950"/>
            <a:ext cx="1512168" cy="900970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4376936" cy="47667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600" b="1" dirty="0" err="1" smtClean="0">
                <a:latin typeface="굴림" pitchFamily="50" charset="-127"/>
                <a:ea typeface="굴림" pitchFamily="50" charset="-127"/>
              </a:rPr>
              <a:t>카피라이팅의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 정의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8704" y="2996952"/>
            <a:ext cx="5113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㈜</a:t>
            </a:r>
            <a:r>
              <a:rPr lang="ko-KR" altLang="en-US" sz="900" dirty="0" err="1" smtClean="0"/>
              <a:t>아이원글로벌</a:t>
            </a:r>
            <a:r>
              <a:rPr lang="ko-KR" altLang="en-US" sz="900" dirty="0" smtClean="0"/>
              <a:t>  </a:t>
            </a:r>
            <a:r>
              <a:rPr lang="en-US" altLang="ko-KR" sz="900" dirty="0" smtClean="0"/>
              <a:t>| </a:t>
            </a:r>
            <a:r>
              <a:rPr lang="ko-KR" altLang="en-US" sz="900" dirty="0" smtClean="0"/>
              <a:t>사업자번호 </a:t>
            </a:r>
            <a:r>
              <a:rPr lang="en-US" altLang="ko-KR" sz="900" dirty="0" smtClean="0"/>
              <a:t>301-81-89979</a:t>
            </a:r>
          </a:p>
          <a:p>
            <a:pPr>
              <a:lnSpc>
                <a:spcPct val="150000"/>
              </a:lnSpc>
            </a:pPr>
            <a:r>
              <a:rPr lang="en-US" altLang="ko-KR" sz="900" dirty="0" smtClean="0"/>
              <a:t>153-803 </a:t>
            </a:r>
            <a:r>
              <a:rPr lang="ko-KR" altLang="en-US" sz="900" dirty="0" smtClean="0"/>
              <a:t>서울시 금천구 가산디지털</a:t>
            </a:r>
            <a:r>
              <a:rPr lang="en-US" altLang="ko-KR" sz="900" dirty="0" smtClean="0"/>
              <a:t>1</a:t>
            </a:r>
            <a:r>
              <a:rPr lang="ko-KR" altLang="en-US" sz="900" dirty="0" smtClean="0"/>
              <a:t>로 </a:t>
            </a:r>
            <a:r>
              <a:rPr lang="en-US" altLang="ko-KR" sz="900" dirty="0" smtClean="0"/>
              <a:t>131 C</a:t>
            </a:r>
            <a:r>
              <a:rPr lang="ko-KR" altLang="en-US" sz="900" dirty="0" smtClean="0"/>
              <a:t>동 </a:t>
            </a:r>
            <a:r>
              <a:rPr lang="en-US" altLang="ko-KR" sz="900" dirty="0" smtClean="0"/>
              <a:t>601</a:t>
            </a:r>
            <a:r>
              <a:rPr lang="ko-KR" altLang="en-US" sz="900" dirty="0" smtClean="0"/>
              <a:t>호</a:t>
            </a:r>
            <a:r>
              <a:rPr lang="en-US" altLang="ko-KR" sz="900" dirty="0" smtClean="0"/>
              <a:t>(BYC</a:t>
            </a:r>
            <a:r>
              <a:rPr lang="ko-KR" altLang="en-US" sz="900" dirty="0" err="1" smtClean="0"/>
              <a:t>하이시티</a:t>
            </a:r>
            <a:r>
              <a:rPr lang="en-US" altLang="ko-KR" sz="900" dirty="0" smtClean="0"/>
              <a:t>) | T +82-2-6947-7888 </a:t>
            </a:r>
          </a:p>
          <a:p>
            <a:pPr>
              <a:lnSpc>
                <a:spcPct val="150000"/>
              </a:lnSpc>
            </a:pPr>
            <a:r>
              <a:rPr lang="en-US" altLang="ko-KR" sz="900" dirty="0" smtClean="0"/>
              <a:t>Copyright (c) </a:t>
            </a:r>
            <a:r>
              <a:rPr lang="en-US" altLang="ko-KR" sz="900" dirty="0" err="1" smtClean="0"/>
              <a:t>ioneglobal</a:t>
            </a:r>
            <a:r>
              <a:rPr lang="en-US" altLang="ko-KR" sz="900" dirty="0" smtClean="0"/>
              <a:t>. All rights reserved.</a:t>
            </a:r>
          </a:p>
          <a:p>
            <a:pPr>
              <a:lnSpc>
                <a:spcPct val="150000"/>
              </a:lnSpc>
            </a:pPr>
            <a:endParaRPr lang="en-US" altLang="ko-KR" sz="900" dirty="0" smtClean="0"/>
          </a:p>
        </p:txBody>
      </p:sp>
      <p:cxnSp>
        <p:nvCxnSpPr>
          <p:cNvPr id="16" name="직선 연결선 15"/>
          <p:cNvCxnSpPr/>
          <p:nvPr/>
        </p:nvCxnSpPr>
        <p:spPr>
          <a:xfrm>
            <a:off x="632520" y="2852936"/>
            <a:ext cx="842493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512" y="2996952"/>
            <a:ext cx="1440160" cy="423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4376936" cy="47667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마케팅의정의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504" y="908720"/>
            <a:ext cx="603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/>
              <a:t>1.</a:t>
            </a:r>
            <a:endParaRPr lang="ko-KR" altLang="en-US" sz="3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60512" y="1772816"/>
            <a:ext cx="6104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모든 페이지의 메타태그를 철저하게 </a:t>
            </a:r>
            <a:r>
              <a:rPr lang="ko-KR" altLang="en-US" dirty="0" err="1" smtClean="0"/>
              <a:t>세팅하여</a:t>
            </a:r>
            <a:r>
              <a:rPr lang="ko-KR" altLang="en-US" dirty="0" smtClean="0"/>
              <a:t> 주세요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각 페이지의 타이틀은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글로벌페이지</a:t>
            </a:r>
            <a:r>
              <a:rPr lang="en-US" altLang="ko-KR" dirty="0" smtClean="0"/>
              <a:t>_#</a:t>
            </a:r>
            <a:r>
              <a:rPr lang="ko-KR" altLang="en-US" dirty="0" err="1" smtClean="0"/>
              <a:t>메뉴명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입니다</a:t>
            </a:r>
            <a:r>
              <a:rPr lang="en-US" altLang="ko-KR" sz="900" dirty="0" smtClean="0"/>
              <a:t>.</a:t>
            </a:r>
            <a:endParaRPr lang="ko-KR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1136576" y="2924944"/>
            <a:ext cx="7929585" cy="657225"/>
          </a:xfrm>
        </p:spPr>
        <p:txBody>
          <a:bodyPr/>
          <a:lstStyle/>
          <a:p>
            <a:pPr eaLnBrk="1" hangingPunct="1">
              <a:lnSpc>
                <a:spcPts val="1900"/>
              </a:lnSpc>
            </a:pPr>
            <a:r>
              <a:rPr lang="ko-KR" altLang="en-US" sz="3600" b="1" dirty="0" smtClean="0">
                <a:solidFill>
                  <a:srgbClr val="0D2B67"/>
                </a:solidFill>
              </a:rPr>
              <a:t>우리의 </a:t>
            </a:r>
            <a:r>
              <a:rPr lang="en-US" altLang="ko-KR" sz="3600" b="1" dirty="0" smtClean="0">
                <a:solidFill>
                  <a:srgbClr val="0D2B67"/>
                </a:solidFill>
              </a:rPr>
              <a:t>portfolio</a:t>
            </a:r>
            <a:endParaRPr lang="ko-KR" altLang="en-US" sz="3600" dirty="0" smtClean="0">
              <a:solidFill>
                <a:srgbClr val="0D2B67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2504728" cy="26064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우리의 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portfolio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88" y="404664"/>
            <a:ext cx="1539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 smtClean="0">
                <a:latin typeface="+mn-ea"/>
                <a:ea typeface="+mn-ea"/>
              </a:rPr>
              <a:t>globalpage</a:t>
            </a:r>
            <a:endParaRPr lang="ko-KR" altLang="en-US" sz="2000" b="1" dirty="0" smtClean="0">
              <a:latin typeface="+mn-ea"/>
              <a:ea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16496" y="908720"/>
          <a:ext cx="88569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</a:t>
                      </a:r>
                      <a:r>
                        <a:rPr lang="en-US" altLang="ko-KR" sz="1200" dirty="0" smtClean="0"/>
                        <a:t>portfolio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전문성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우리와 연락하기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정보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416496" y="1988840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44488" y="3573016"/>
            <a:ext cx="1443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아이템성형외과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9" name="그림 8" descr="annaoptima_com_20120606_21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3738" y="3635499"/>
            <a:ext cx="199406" cy="149555"/>
          </a:xfrm>
          <a:prstGeom prst="rect">
            <a:avLst/>
          </a:prstGeom>
        </p:spPr>
      </p:pic>
      <p:pic>
        <p:nvPicPr>
          <p:cNvPr id="10" name="그림 9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672" y="3645024"/>
            <a:ext cx="144016" cy="132937"/>
          </a:xfrm>
          <a:prstGeom prst="rect">
            <a:avLst/>
          </a:prstGeom>
        </p:spPr>
      </p:pic>
      <p:pic>
        <p:nvPicPr>
          <p:cNvPr id="11" name="그림 10" descr="annaoptima_com_20120606_213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648" y="3645024"/>
            <a:ext cx="193677" cy="144016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2720752" y="1988840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648744" y="3573016"/>
            <a:ext cx="10967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err="1" smtClean="0"/>
              <a:t>兜兜韩娱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25" name="그림 24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6856" y="3645024"/>
            <a:ext cx="156018" cy="144016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4953000" y="1988840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880992" y="3573016"/>
            <a:ext cx="1443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인천공항면세점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29" name="그림 28" descr="annaoptima_com_20120606_21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6226" y="3635499"/>
            <a:ext cx="216024" cy="162018"/>
          </a:xfrm>
          <a:prstGeom prst="rect">
            <a:avLst/>
          </a:prstGeom>
        </p:spPr>
      </p:pic>
      <p:pic>
        <p:nvPicPr>
          <p:cNvPr id="30" name="그림 29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3160" y="3645024"/>
            <a:ext cx="156018" cy="144016"/>
          </a:xfrm>
          <a:prstGeom prst="rect">
            <a:avLst/>
          </a:prstGeom>
        </p:spPr>
      </p:pic>
      <p:pic>
        <p:nvPicPr>
          <p:cNvPr id="31" name="그림 30" descr="annaoptima_com_20120606_213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7136" y="3645024"/>
            <a:ext cx="193677" cy="144016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7185248" y="1988840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7113240" y="3573016"/>
            <a:ext cx="1558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현대미학성형외과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35" name="그림 34" descr="dodoken_com_20120606_2138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2800" y="2060848"/>
            <a:ext cx="1295400" cy="1295400"/>
          </a:xfrm>
          <a:prstGeom prst="rect">
            <a:avLst/>
          </a:prstGeom>
        </p:spPr>
      </p:pic>
      <p:pic>
        <p:nvPicPr>
          <p:cNvPr id="36" name="그림 35" descr="itemclinicchina_com_20120606_2139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1988840"/>
            <a:ext cx="2104353" cy="1440160"/>
          </a:xfrm>
          <a:prstGeom prst="rect">
            <a:avLst/>
          </a:prstGeom>
        </p:spPr>
      </p:pic>
      <p:pic>
        <p:nvPicPr>
          <p:cNvPr id="37" name="그림 36" descr="annaoptima_com_20120606_21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7416" y="3645024"/>
            <a:ext cx="216024" cy="162018"/>
          </a:xfrm>
          <a:prstGeom prst="rect">
            <a:avLst/>
          </a:prstGeom>
        </p:spPr>
      </p:pic>
      <p:pic>
        <p:nvPicPr>
          <p:cNvPr id="38" name="그림 37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350" y="3654549"/>
            <a:ext cx="156018" cy="144016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416496" y="4221088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44488" y="5805264"/>
            <a:ext cx="1443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아이템성형외과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41" name="그림 40" descr="annaoptima_com_20120606_21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3738" y="5867747"/>
            <a:ext cx="199406" cy="149555"/>
          </a:xfrm>
          <a:prstGeom prst="rect">
            <a:avLst/>
          </a:prstGeom>
        </p:spPr>
      </p:pic>
      <p:pic>
        <p:nvPicPr>
          <p:cNvPr id="42" name="그림 41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672" y="5877272"/>
            <a:ext cx="144016" cy="132937"/>
          </a:xfrm>
          <a:prstGeom prst="rect">
            <a:avLst/>
          </a:prstGeom>
        </p:spPr>
      </p:pic>
      <p:pic>
        <p:nvPicPr>
          <p:cNvPr id="43" name="그림 42" descr="annaoptima_com_20120606_213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648" y="5877272"/>
            <a:ext cx="193677" cy="144016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2720752" y="4221088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648744" y="5805264"/>
            <a:ext cx="10967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err="1" smtClean="0"/>
              <a:t>兜兜韩娱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46" name="그림 45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6856" y="5877272"/>
            <a:ext cx="156018" cy="144016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4953000" y="4221088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4880992" y="5805264"/>
            <a:ext cx="1443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인천공항면세점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49" name="그림 48" descr="annaoptima_com_20120606_21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6226" y="5867747"/>
            <a:ext cx="216024" cy="162018"/>
          </a:xfrm>
          <a:prstGeom prst="rect">
            <a:avLst/>
          </a:prstGeom>
        </p:spPr>
      </p:pic>
      <p:pic>
        <p:nvPicPr>
          <p:cNvPr id="50" name="그림 49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3160" y="5877272"/>
            <a:ext cx="156018" cy="144016"/>
          </a:xfrm>
          <a:prstGeom prst="rect">
            <a:avLst/>
          </a:prstGeom>
        </p:spPr>
      </p:pic>
      <p:pic>
        <p:nvPicPr>
          <p:cNvPr id="51" name="그림 50" descr="annaoptima_com_20120606_213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7136" y="5877272"/>
            <a:ext cx="193677" cy="144016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7185248" y="4221088"/>
            <a:ext cx="2088232" cy="14401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 smtClean="0"/>
              <a:t>+</a:t>
            </a:r>
            <a:endParaRPr lang="ko-KR" altLang="en-US" sz="5400" dirty="0"/>
          </a:p>
        </p:txBody>
      </p:sp>
      <p:pic>
        <p:nvPicPr>
          <p:cNvPr id="54" name="그림 53" descr="dodoken_com_20120606_2138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2800" y="4293096"/>
            <a:ext cx="1295400" cy="1295400"/>
          </a:xfrm>
          <a:prstGeom prst="rect">
            <a:avLst/>
          </a:prstGeom>
        </p:spPr>
      </p:pic>
      <p:pic>
        <p:nvPicPr>
          <p:cNvPr id="55" name="그림 54" descr="itemclinicchina_com_20120606_2139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221088"/>
            <a:ext cx="2104353" cy="144016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169024" y="1412776"/>
            <a:ext cx="42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+mn-ea"/>
                <a:ea typeface="+mn-ea"/>
              </a:rPr>
              <a:t>우리는 다양한 경험을 가지고 있습니다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2504728" cy="26064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우리의 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portfolio</a:t>
            </a:r>
            <a:r>
              <a:rPr lang="en-US" altLang="ko-KR" sz="16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_</a:t>
            </a:r>
            <a:r>
              <a:rPr lang="ko-KR" altLang="en-US" sz="16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해설</a:t>
            </a:r>
            <a:endParaRPr lang="ko-KR" altLang="en-US" sz="1600" b="1" dirty="0">
              <a:solidFill>
                <a:srgbClr val="C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88" y="404664"/>
            <a:ext cx="1539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 smtClean="0">
                <a:latin typeface="+mn-ea"/>
                <a:ea typeface="+mn-ea"/>
              </a:rPr>
              <a:t>globalpage</a:t>
            </a:r>
            <a:endParaRPr lang="ko-KR" altLang="en-US" sz="2000" b="1" dirty="0" smtClean="0">
              <a:latin typeface="+mn-ea"/>
              <a:ea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16496" y="908720"/>
          <a:ext cx="88569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</a:t>
                      </a:r>
                      <a:r>
                        <a:rPr lang="en-US" altLang="ko-KR" sz="1200" dirty="0" smtClean="0"/>
                        <a:t>portfolio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전문성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우리와 연락하기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우리의 정보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416496" y="1988840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44488" y="3573016"/>
            <a:ext cx="1443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아이템성형외과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9" name="그림 8" descr="annaoptima_com_20120606_21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3738" y="3635499"/>
            <a:ext cx="199406" cy="149555"/>
          </a:xfrm>
          <a:prstGeom prst="rect">
            <a:avLst/>
          </a:prstGeom>
        </p:spPr>
      </p:pic>
      <p:pic>
        <p:nvPicPr>
          <p:cNvPr id="10" name="그림 9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672" y="3645024"/>
            <a:ext cx="144016" cy="132937"/>
          </a:xfrm>
          <a:prstGeom prst="rect">
            <a:avLst/>
          </a:prstGeom>
        </p:spPr>
      </p:pic>
      <p:pic>
        <p:nvPicPr>
          <p:cNvPr id="11" name="그림 10" descr="annaoptima_com_20120606_213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648" y="3645024"/>
            <a:ext cx="193677" cy="144016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2720752" y="1988840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648744" y="3573016"/>
            <a:ext cx="10967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err="1" smtClean="0"/>
              <a:t>兜兜韩娱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25" name="그림 24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6856" y="3645024"/>
            <a:ext cx="156018" cy="144016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4953000" y="1988840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880992" y="3573016"/>
            <a:ext cx="1443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인천공항면세점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29" name="그림 28" descr="annaoptima_com_20120606_21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6226" y="3635499"/>
            <a:ext cx="216024" cy="162018"/>
          </a:xfrm>
          <a:prstGeom prst="rect">
            <a:avLst/>
          </a:prstGeom>
        </p:spPr>
      </p:pic>
      <p:pic>
        <p:nvPicPr>
          <p:cNvPr id="30" name="그림 29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3160" y="3645024"/>
            <a:ext cx="156018" cy="144016"/>
          </a:xfrm>
          <a:prstGeom prst="rect">
            <a:avLst/>
          </a:prstGeom>
        </p:spPr>
      </p:pic>
      <p:pic>
        <p:nvPicPr>
          <p:cNvPr id="31" name="그림 30" descr="annaoptima_com_20120606_213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7136" y="3645024"/>
            <a:ext cx="193677" cy="144016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7185248" y="1988840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7113240" y="3573016"/>
            <a:ext cx="1558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현대미학성형외과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35" name="그림 34" descr="dodoken_com_20120606_2138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2800" y="2060848"/>
            <a:ext cx="1295400" cy="1295400"/>
          </a:xfrm>
          <a:prstGeom prst="rect">
            <a:avLst/>
          </a:prstGeom>
        </p:spPr>
      </p:pic>
      <p:pic>
        <p:nvPicPr>
          <p:cNvPr id="36" name="그림 35" descr="itemclinicchina_com_20120606_2139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1988840"/>
            <a:ext cx="2104353" cy="1440160"/>
          </a:xfrm>
          <a:prstGeom prst="rect">
            <a:avLst/>
          </a:prstGeom>
        </p:spPr>
      </p:pic>
      <p:pic>
        <p:nvPicPr>
          <p:cNvPr id="37" name="그림 36" descr="annaoptima_com_20120606_21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7416" y="3645024"/>
            <a:ext cx="216024" cy="162018"/>
          </a:xfrm>
          <a:prstGeom prst="rect">
            <a:avLst/>
          </a:prstGeom>
        </p:spPr>
      </p:pic>
      <p:pic>
        <p:nvPicPr>
          <p:cNvPr id="38" name="그림 37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350" y="3654549"/>
            <a:ext cx="156018" cy="144016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416496" y="4221088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44488" y="5805264"/>
            <a:ext cx="1443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아이템성형외과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41" name="그림 40" descr="annaoptima_com_20120606_21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3738" y="5867747"/>
            <a:ext cx="199406" cy="149555"/>
          </a:xfrm>
          <a:prstGeom prst="rect">
            <a:avLst/>
          </a:prstGeom>
        </p:spPr>
      </p:pic>
      <p:pic>
        <p:nvPicPr>
          <p:cNvPr id="42" name="그림 41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672" y="5877272"/>
            <a:ext cx="144016" cy="132937"/>
          </a:xfrm>
          <a:prstGeom prst="rect">
            <a:avLst/>
          </a:prstGeom>
        </p:spPr>
      </p:pic>
      <p:pic>
        <p:nvPicPr>
          <p:cNvPr id="43" name="그림 42" descr="annaoptima_com_20120606_213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648" y="5877272"/>
            <a:ext cx="193677" cy="144016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2720752" y="4221088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648744" y="5805264"/>
            <a:ext cx="10967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err="1" smtClean="0"/>
              <a:t>兜兜韩娱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46" name="그림 45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6856" y="5877272"/>
            <a:ext cx="156018" cy="144016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4953000" y="4221088"/>
            <a:ext cx="2088232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4880992" y="5805264"/>
            <a:ext cx="1443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인천공항면세점 </a:t>
            </a:r>
            <a:r>
              <a:rPr lang="en-US" altLang="ko-KR" sz="900" dirty="0" smtClean="0"/>
              <a:t>- 2012 </a:t>
            </a:r>
            <a:endParaRPr lang="ko-KR" altLang="en-US" sz="900" dirty="0" smtClean="0"/>
          </a:p>
        </p:txBody>
      </p:sp>
      <p:pic>
        <p:nvPicPr>
          <p:cNvPr id="49" name="그림 48" descr="annaoptima_com_20120606_21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6226" y="5867747"/>
            <a:ext cx="216024" cy="162018"/>
          </a:xfrm>
          <a:prstGeom prst="rect">
            <a:avLst/>
          </a:prstGeom>
        </p:spPr>
      </p:pic>
      <p:pic>
        <p:nvPicPr>
          <p:cNvPr id="50" name="그림 49" descr="optimajapan_com_20120606_21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3160" y="5877272"/>
            <a:ext cx="156018" cy="144016"/>
          </a:xfrm>
          <a:prstGeom prst="rect">
            <a:avLst/>
          </a:prstGeom>
        </p:spPr>
      </p:pic>
      <p:pic>
        <p:nvPicPr>
          <p:cNvPr id="51" name="그림 50" descr="annaoptima_com_20120606_213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7136" y="5877272"/>
            <a:ext cx="193677" cy="144016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7185248" y="4221088"/>
            <a:ext cx="2088232" cy="14401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 smtClean="0"/>
              <a:t>+</a:t>
            </a:r>
            <a:endParaRPr lang="ko-KR" altLang="en-US" sz="5400" dirty="0"/>
          </a:p>
        </p:txBody>
      </p:sp>
      <p:pic>
        <p:nvPicPr>
          <p:cNvPr id="54" name="그림 53" descr="dodoken_com_20120606_2138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2800" y="4293096"/>
            <a:ext cx="1295400" cy="1295400"/>
          </a:xfrm>
          <a:prstGeom prst="rect">
            <a:avLst/>
          </a:prstGeom>
        </p:spPr>
      </p:pic>
      <p:pic>
        <p:nvPicPr>
          <p:cNvPr id="55" name="그림 54" descr="itemclinicchina_com_20120606_2139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221088"/>
            <a:ext cx="2104353" cy="144016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169024" y="1412776"/>
            <a:ext cx="42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+mn-ea"/>
                <a:ea typeface="+mn-ea"/>
              </a:rPr>
              <a:t>우리는 다양한 경험을 가지고 있습니다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72680" y="1340768"/>
            <a:ext cx="305243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+mn-ea"/>
                <a:ea typeface="+mn-ea"/>
              </a:rPr>
              <a:t>각 </a:t>
            </a:r>
            <a:r>
              <a:rPr lang="ko-KR" altLang="en-US" sz="1200" dirty="0" err="1" smtClean="0">
                <a:latin typeface="+mn-ea"/>
                <a:ea typeface="+mn-ea"/>
              </a:rPr>
              <a:t>썸네일은</a:t>
            </a:r>
            <a:r>
              <a:rPr lang="ko-KR" altLang="en-US" sz="1200" dirty="0" smtClean="0">
                <a:latin typeface="+mn-ea"/>
                <a:ea typeface="+mn-ea"/>
              </a:rPr>
              <a:t> 관련이미지로 배너화 합니다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  <a:endParaRPr lang="ko-KR" altLang="en-US" sz="1200" dirty="0" smtClean="0">
              <a:latin typeface="+mn-ea"/>
              <a:ea typeface="+mn-ea"/>
            </a:endParaRPr>
          </a:p>
        </p:txBody>
      </p:sp>
      <p:cxnSp>
        <p:nvCxnSpPr>
          <p:cNvPr id="57" name="Shape 56"/>
          <p:cNvCxnSpPr>
            <a:stCxn id="36" idx="0"/>
          </p:cNvCxnSpPr>
          <p:nvPr/>
        </p:nvCxnSpPr>
        <p:spPr>
          <a:xfrm rot="5400000" flipH="1" flipV="1">
            <a:off x="1482644" y="1470813"/>
            <a:ext cx="504056" cy="531999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48744" y="6237312"/>
            <a:ext cx="253627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+mn-ea"/>
                <a:ea typeface="+mn-ea"/>
              </a:rPr>
              <a:t>제목</a:t>
            </a:r>
            <a:r>
              <a:rPr lang="en-US" altLang="ko-KR" sz="1200" dirty="0" smtClean="0">
                <a:latin typeface="+mn-ea"/>
                <a:ea typeface="+mn-ea"/>
              </a:rPr>
              <a:t>+</a:t>
            </a:r>
            <a:r>
              <a:rPr lang="ko-KR" altLang="en-US" sz="1200" dirty="0" smtClean="0">
                <a:latin typeface="+mn-ea"/>
                <a:ea typeface="+mn-ea"/>
              </a:rPr>
              <a:t>년도</a:t>
            </a:r>
            <a:r>
              <a:rPr lang="en-US" altLang="ko-KR" sz="1200" dirty="0" smtClean="0">
                <a:latin typeface="+mn-ea"/>
                <a:ea typeface="+mn-ea"/>
              </a:rPr>
              <a:t>+</a:t>
            </a:r>
            <a:r>
              <a:rPr lang="ko-KR" altLang="en-US" sz="1200" dirty="0" smtClean="0">
                <a:latin typeface="+mn-ea"/>
                <a:ea typeface="+mn-ea"/>
              </a:rPr>
              <a:t>언어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ko-KR" altLang="en-US" sz="1200" dirty="0" smtClean="0">
                <a:latin typeface="+mn-ea"/>
                <a:ea typeface="+mn-ea"/>
              </a:rPr>
              <a:t>해당 개발건의 언어를 표시합니다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  <a:endParaRPr lang="ko-KR" altLang="en-US" sz="1200" dirty="0" smtClean="0">
              <a:latin typeface="+mn-ea"/>
              <a:ea typeface="+mn-ea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44488" y="5733256"/>
            <a:ext cx="2160240" cy="360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2" name="꺾인 연결선 61"/>
          <p:cNvCxnSpPr>
            <a:endCxn id="58" idx="1"/>
          </p:cNvCxnSpPr>
          <p:nvPr/>
        </p:nvCxnSpPr>
        <p:spPr>
          <a:xfrm>
            <a:off x="1640632" y="6093296"/>
            <a:ext cx="1008112" cy="374849"/>
          </a:xfrm>
          <a:prstGeom prst="bentConnector3">
            <a:avLst>
              <a:gd name="adj1" fmla="val 1813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85248" y="5949280"/>
            <a:ext cx="302069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>
                <a:latin typeface="+mn-ea"/>
                <a:ea typeface="+mn-ea"/>
              </a:rPr>
              <a:t>맨마지막</a:t>
            </a:r>
            <a:r>
              <a:rPr lang="ko-KR" altLang="en-US" sz="1200" dirty="0" smtClean="0">
                <a:latin typeface="+mn-ea"/>
                <a:ea typeface="+mn-ea"/>
              </a:rPr>
              <a:t> </a:t>
            </a:r>
            <a:r>
              <a:rPr lang="en-US" altLang="ko-KR" sz="1200" dirty="0" smtClean="0">
                <a:latin typeface="+mn-ea"/>
                <a:ea typeface="+mn-ea"/>
              </a:rPr>
              <a:t>contents</a:t>
            </a:r>
          </a:p>
          <a:p>
            <a:r>
              <a:rPr lang="ko-KR" altLang="en-US" sz="1200" dirty="0" smtClean="0">
                <a:latin typeface="+mn-ea"/>
                <a:ea typeface="+mn-ea"/>
              </a:rPr>
              <a:t>클릭 시에 </a:t>
            </a:r>
            <a:r>
              <a:rPr lang="en-US" altLang="ko-KR" sz="1200" dirty="0" smtClean="0">
                <a:latin typeface="+mn-ea"/>
                <a:ea typeface="+mn-ea"/>
              </a:rPr>
              <a:t>contents</a:t>
            </a:r>
            <a:r>
              <a:rPr lang="ko-KR" altLang="en-US" sz="1200" dirty="0" smtClean="0">
                <a:latin typeface="+mn-ea"/>
                <a:ea typeface="+mn-ea"/>
              </a:rPr>
              <a:t>가 </a:t>
            </a:r>
            <a:r>
              <a:rPr lang="en-US" altLang="ko-KR" sz="1200" dirty="0" smtClean="0">
                <a:latin typeface="+mn-ea"/>
                <a:ea typeface="+mn-ea"/>
              </a:rPr>
              <a:t>2</a:t>
            </a:r>
            <a:r>
              <a:rPr lang="ko-KR" altLang="en-US" sz="1200" dirty="0" smtClean="0">
                <a:latin typeface="+mn-ea"/>
                <a:ea typeface="+mn-ea"/>
              </a:rPr>
              <a:t>줄씩 늘어납니다</a:t>
            </a:r>
            <a:r>
              <a:rPr lang="en-US" altLang="ko-KR" sz="1200" dirty="0" smtClean="0">
                <a:latin typeface="+mn-ea"/>
                <a:ea typeface="+mn-ea"/>
              </a:rPr>
              <a:t>. </a:t>
            </a:r>
          </a:p>
          <a:p>
            <a:r>
              <a:rPr lang="en-US" altLang="ko-KR" sz="1200" dirty="0" smtClean="0">
                <a:latin typeface="+mn-ea"/>
                <a:ea typeface="+mn-ea"/>
                <a:hlinkClick r:id="rId7"/>
              </a:rPr>
              <a:t>http://www.astrum.co.kr/</a:t>
            </a: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참조</a:t>
            </a:r>
          </a:p>
        </p:txBody>
      </p:sp>
      <p:cxnSp>
        <p:nvCxnSpPr>
          <p:cNvPr id="66" name="꺾인 연결선 65"/>
          <p:cNvCxnSpPr>
            <a:endCxn id="64" idx="0"/>
          </p:cNvCxnSpPr>
          <p:nvPr/>
        </p:nvCxnSpPr>
        <p:spPr>
          <a:xfrm rot="16200000" flipH="1">
            <a:off x="8084438" y="5338120"/>
            <a:ext cx="792088" cy="430231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152800" y="188640"/>
            <a:ext cx="407194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+mn-ea"/>
                <a:ea typeface="+mn-ea"/>
              </a:rPr>
              <a:t>최초 </a:t>
            </a:r>
            <a:r>
              <a:rPr lang="en-US" altLang="ko-KR" sz="3200" dirty="0" smtClean="0">
                <a:solidFill>
                  <a:srgbClr val="C00000"/>
                </a:solidFill>
                <a:latin typeface="+mn-ea"/>
                <a:ea typeface="+mn-ea"/>
              </a:rPr>
              <a:t>4</a:t>
            </a:r>
            <a:r>
              <a:rPr lang="ko-KR" altLang="en-US" sz="3200" dirty="0" smtClean="0">
                <a:solidFill>
                  <a:srgbClr val="C00000"/>
                </a:solidFill>
                <a:latin typeface="+mn-ea"/>
                <a:ea typeface="+mn-ea"/>
              </a:rPr>
              <a:t>줄 뿌려줍니다</a:t>
            </a:r>
            <a:r>
              <a:rPr lang="en-US" altLang="ko-KR" sz="3200" dirty="0" smtClean="0">
                <a:solidFill>
                  <a:srgbClr val="C00000"/>
                </a:solidFill>
                <a:latin typeface="+mn-ea"/>
                <a:ea typeface="+mn-ea"/>
              </a:rPr>
              <a:t>.</a:t>
            </a:r>
            <a:endParaRPr lang="ko-KR" altLang="en-US" sz="3200" dirty="0" smtClean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FFFF00"/>
        </a:solidFill>
      </a:spPr>
      <a:bodyPr wrap="none" rtlCol="0">
        <a:spAutoFit/>
      </a:bodyPr>
      <a:lstStyle>
        <a:defPPr>
          <a:defRPr sz="1200" dirty="0" smtClean="0">
            <a:latin typeface="+mn-ea"/>
            <a:ea typeface="+mn-ea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6912</TotalTime>
  <Words>703</Words>
  <Application>Microsoft Office PowerPoint</Application>
  <PresentationFormat>A4 용지(210x297mm)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Globalpage storyboard ㈜아이원글로벌  2012</vt:lpstr>
      <vt:lpstr>프로젝트정의</vt:lpstr>
      <vt:lpstr>상단 메뉴의 정의</vt:lpstr>
      <vt:lpstr>상단의정의</vt:lpstr>
      <vt:lpstr>카피라이팅의 정의</vt:lpstr>
      <vt:lpstr>마케팅의정의</vt:lpstr>
      <vt:lpstr>우리의 portfolio</vt:lpstr>
      <vt:lpstr>우리의 portfolio</vt:lpstr>
      <vt:lpstr>우리의 portfolio_해설</vt:lpstr>
      <vt:lpstr>우리의 portfolio_클릭시효과</vt:lpstr>
      <vt:lpstr>우리의 portfolio_클릭시효과_해설</vt:lpstr>
      <vt:lpstr>우리의 전문성</vt:lpstr>
      <vt:lpstr>우리의 전문성</vt:lpstr>
      <vt:lpstr>우리와 연락하기</vt:lpstr>
      <vt:lpstr>우리와 연락하기</vt:lpstr>
      <vt:lpstr>우리와 연락하기_온라인연락</vt:lpstr>
      <vt:lpstr>우리의 정보</vt:lpstr>
      <vt:lpstr>우리의 정보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내일솔루션 사업계획서</dc:title>
  <dc:creator>조성위</dc:creator>
  <cp:lastModifiedBy>cho sung wee</cp:lastModifiedBy>
  <cp:revision>846</cp:revision>
  <dcterms:created xsi:type="dcterms:W3CDTF">2007-06-28T12:33:34Z</dcterms:created>
  <dcterms:modified xsi:type="dcterms:W3CDTF">2012-06-08T04:31:58Z</dcterms:modified>
</cp:coreProperties>
</file>