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3" r:id="rId3"/>
    <p:sldId id="322" r:id="rId4"/>
    <p:sldId id="320" r:id="rId5"/>
    <p:sldId id="321" r:id="rId6"/>
    <p:sldId id="344" r:id="rId7"/>
    <p:sldId id="377" r:id="rId8"/>
    <p:sldId id="438" r:id="rId9"/>
    <p:sldId id="296" r:id="rId10"/>
    <p:sldId id="325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333" r:id="rId62"/>
    <p:sldId id="434" r:id="rId63"/>
    <p:sldId id="435" r:id="rId64"/>
    <p:sldId id="436" r:id="rId65"/>
    <p:sldId id="371" r:id="rId66"/>
    <p:sldId id="437" r:id="rId67"/>
    <p:sldId id="439" r:id="rId68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C05"/>
    <a:srgbClr val="8DB822"/>
    <a:srgbClr val="1A5A29"/>
    <a:srgbClr val="0D2B67"/>
    <a:srgbClr val="151163"/>
    <a:srgbClr val="0F33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37" autoAdjust="0"/>
    <p:restoredTop sz="94923" autoAdjust="0"/>
  </p:normalViewPr>
  <p:slideViewPr>
    <p:cSldViewPr>
      <p:cViewPr>
        <p:scale>
          <a:sx n="100" d="100"/>
          <a:sy n="100" d="100"/>
        </p:scale>
        <p:origin x="-1644" y="-4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0A76-F52F-461E-A7A2-18E7AE5D919C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5211-E274-4532-AE5F-EFCD8B1C70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AE5B-A5FD-4515-AD0A-B761D5BA0D19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E08C-489C-482B-8C3D-EDDD0C19D7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1201-DADE-4452-8F67-3A90492978B6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F6C7-4C88-421D-B1B4-7D5E14F869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CD84-18EF-423C-99DA-E04D7621F43F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37F5-A490-46EC-BE09-2DC4A55BC7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74B9-3B61-4E8C-8DC2-1DE79A3A1BC5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0AB1-2297-491A-A5D1-7BC5DC8116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1B82-5D3B-4B65-AC44-EB33BA146794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3F10-8866-4E2C-83A3-0E21CD4EF6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2113-C53C-49EE-AF3F-D7CD4F7D3DDB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479A-8F76-4060-BF98-621A6F4FD9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7D1A-3221-4AC6-A643-D8697EC2BB10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06E9-F20A-45E6-A8D9-23F62FB7C9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1EDA-7601-490B-BE45-7DB4008CDD50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3E87-F488-4CC5-89F4-FBF5C308D1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5EFE-616A-4D43-81FC-67A969A466FF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CBCF-BB4A-4A1C-95E3-2452264686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4FEC-AF3B-4939-AF8B-A6119BFFF233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85A0-5308-48A5-9794-76AE2D0BD2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40616F-C478-46CF-A46C-325B57EFFB76}" type="datetimeFigureOut">
              <a:rPr lang="ko-KR" altLang="en-US"/>
              <a:pPr>
                <a:defRPr/>
              </a:pPr>
              <a:t>2012-05-24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ECC57-6B34-4939-BB80-085BB3944A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inaplan.co.k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dhospital.co.kr/lounge/thesis_list.j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000000@sina.com.cn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200472" y="3501008"/>
            <a:ext cx="7929585" cy="657225"/>
          </a:xfrm>
        </p:spPr>
        <p:txBody>
          <a:bodyPr/>
          <a:lstStyle/>
          <a:p>
            <a:pPr algn="l" eaLnBrk="1" hangingPunct="1">
              <a:lnSpc>
                <a:spcPts val="1900"/>
              </a:lnSpc>
            </a:pPr>
            <a:r>
              <a:rPr lang="en-US" altLang="ko-KR" sz="2400" b="1" dirty="0" smtClean="0">
                <a:solidFill>
                  <a:srgbClr val="0D2B67"/>
                </a:solidFill>
              </a:rPr>
              <a:t>MD</a:t>
            </a:r>
            <a:r>
              <a:rPr lang="ko-KR" altLang="en-US" sz="2400" b="1" dirty="0" smtClean="0">
                <a:solidFill>
                  <a:srgbClr val="0D2B67"/>
                </a:solidFill>
              </a:rPr>
              <a:t>병원 </a:t>
            </a:r>
            <a:r>
              <a:rPr lang="ko-KR" altLang="en-US" sz="2400" b="1" dirty="0" smtClean="0">
                <a:solidFill>
                  <a:srgbClr val="0D2B67"/>
                </a:solidFill>
              </a:rPr>
              <a:t>중문</a:t>
            </a:r>
            <a:r>
              <a:rPr lang="en-US" altLang="ko-KR" sz="2400" b="1" dirty="0" smtClean="0">
                <a:solidFill>
                  <a:srgbClr val="0D2B67"/>
                </a:solidFill>
              </a:rPr>
              <a:t>/</a:t>
            </a:r>
            <a:r>
              <a:rPr lang="ko-KR" altLang="en-US" sz="2400" b="1" dirty="0" smtClean="0">
                <a:solidFill>
                  <a:srgbClr val="0D2B67"/>
                </a:solidFill>
              </a:rPr>
              <a:t>영문</a:t>
            </a:r>
            <a:r>
              <a:rPr lang="en-US" altLang="ko-KR" sz="2400" b="1" dirty="0" smtClean="0">
                <a:solidFill>
                  <a:srgbClr val="0D2B67"/>
                </a:solidFill>
              </a:rPr>
              <a:t> storyboard</a:t>
            </a:r>
            <a:br>
              <a:rPr lang="en-US" altLang="ko-KR" sz="2400" b="1" dirty="0" smtClean="0">
                <a:solidFill>
                  <a:srgbClr val="0D2B67"/>
                </a:solidFill>
              </a:rPr>
            </a:br>
            <a:r>
              <a:rPr lang="ko-KR" altLang="en-US" sz="900" dirty="0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㈜</a:t>
            </a:r>
            <a:r>
              <a:rPr lang="ko-KR" altLang="en-US" sz="900" dirty="0" err="1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아이원글로벌</a:t>
            </a:r>
            <a:r>
              <a:rPr lang="ko-KR" altLang="en-US" sz="900" dirty="0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 해외사업부 </a:t>
            </a:r>
            <a:r>
              <a:rPr lang="en-US" altLang="ko-KR" sz="900" dirty="0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2012 </a:t>
            </a:r>
            <a:r>
              <a:rPr lang="en-US" altLang="ko-KR" sz="900" dirty="0" smtClean="0">
                <a:solidFill>
                  <a:srgbClr val="0D2B67"/>
                </a:solidFill>
                <a:latin typeface="굴림" charset="-127"/>
                <a:ea typeface="굴림" charset="-127"/>
                <a:hlinkClick r:id="rId2"/>
              </a:rPr>
              <a:t>http://www.chinaplan.co.kr</a:t>
            </a:r>
            <a:r>
              <a:rPr lang="en-US" altLang="ko-KR" sz="900" dirty="0" smtClean="0">
                <a:solidFill>
                  <a:srgbClr val="0D2B67"/>
                </a:solidFill>
                <a:latin typeface="굴림" charset="-127"/>
                <a:ea typeface="굴림" charset="-127"/>
              </a:rPr>
              <a:t> </a:t>
            </a:r>
            <a:endParaRPr lang="ko-KR" altLang="en-US" sz="900" dirty="0" smtClean="0">
              <a:solidFill>
                <a:srgbClr val="0D2B67"/>
              </a:solidFill>
              <a:latin typeface="굴림" charset="-127"/>
              <a:ea typeface="굴림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319088" y="3376613"/>
            <a:ext cx="9167812" cy="0"/>
          </a:xfrm>
          <a:prstGeom prst="line">
            <a:avLst/>
          </a:prstGeom>
          <a:ln w="38100">
            <a:solidFill>
              <a:srgbClr val="0D2B6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로고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30" y="2285992"/>
            <a:ext cx="2571768" cy="895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가슴성형의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특징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병원 가슴성형의 특징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 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268760"/>
            <a:ext cx="439248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정삼각형이 완벽한 균형을 상징하는 것처럼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 수술도 균형이 가장 중요합니다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아름다운 가슴이 되기 위해서는 쇄골의 중앙과 유두를 연결하는 선이 정삼각형을 이뤄야 하며 단지 크기만 키우는 것이 아니라 체형과 균형을 이루며 어우러지는 것이 무엇보다 중요합니다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또한 전문 의료진은 과학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안전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예술 이 모든 변에서 최고를 실력을 갖추어야 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년 이상 단 한 건의 안전사고 없이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한국에서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가장 유명한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가슴성형 전문 병원으로 성장한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병원이 특별한 이유입니다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mdhospital_co_kr_20120524_150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980728"/>
            <a:ext cx="2398638" cy="19625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53000" y="980728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한국에서 가장 유명한 가슴성형 전문 병원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5008" y="3789040"/>
            <a:ext cx="439248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가슴확대술은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단순히 가슴에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보형물을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넣어 크게 하는 수술이 아닌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아름다운 모양과 부드러운 촉감을 함께 만들어 내야 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이에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엠디병원은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여러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보형물의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특성과 각각의 장단점을 정확히 파악하여 신체조직과의 조화를 이루는 것을 최상의 목표로 두고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유두의 위치와 골격의 비대칭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 크기의 차이와 같은 상호 관계를 고려하는 등 전체적인 해부학적 구조를 이해하고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수유기능보존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유방암 검진 등의 기능까지 고려하는 종합 과학을 추구합니다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0712" y="3429000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과학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432720" y="3933056"/>
            <a:ext cx="252028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41032" y="260648"/>
            <a:ext cx="335380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도형 형식으로 이미지를 제작해 주세요 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22" name="꺾인 연결선 21"/>
          <p:cNvCxnSpPr>
            <a:endCxn id="20" idx="1"/>
          </p:cNvCxnSpPr>
          <p:nvPr/>
        </p:nvCxnSpPr>
        <p:spPr>
          <a:xfrm flipV="1">
            <a:off x="4520952" y="414537"/>
            <a:ext cx="720080" cy="56619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6496" y="5805264"/>
            <a:ext cx="698300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각 주제의 이미지는 관련 이미지로 표현해 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고객이 제공한 이미지 자료와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MD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한국어 홈페이지의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이미를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우선으로 사용하여 주시고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적당한 이미지가 없는 경우 유료이미지를 사용하시기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25" name="꺾인 연결선 24"/>
          <p:cNvCxnSpPr>
            <a:stCxn id="19" idx="1"/>
          </p:cNvCxnSpPr>
          <p:nvPr/>
        </p:nvCxnSpPr>
        <p:spPr>
          <a:xfrm rot="10800000" flipV="1">
            <a:off x="1424608" y="4689140"/>
            <a:ext cx="1008112" cy="1260140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가슴성형의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특징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48680"/>
            <a:ext cx="4392487" cy="214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엠디는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의원이 아니라 병원입니다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 전 환자의 건강상태를 자체 검사하는 것 뿐만 아니라 유방정밀 촬영이나 초음파 검사 등의 수술 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후 유방검진도 자체적으로 시행합니다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완전히 독립된 수술공간이 있어 수술실 오염을 방지하며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수술실 전체에 대한 완전 소독 시스템이 이루어지는 등 최고의 마취장비와 의료진이 안전을 위해 힘쓰고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또한 전 의료진이 응급의학 가능한 외과전문의로 구성되어 있는 등 의원이 아닌 전문 병원만이 갖출 수 있는 시스템이 갖추어져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2001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년 개원 이래 단 한 번의 의료사고 없이 아름답고 건강한 가슴을 연출해 온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엠디병원의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철저한 안전 시스템을 경험하세요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8704" y="332656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안전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712" y="692696"/>
            <a:ext cx="252028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5008" y="2996952"/>
            <a:ext cx="4392487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가슴성형은 크기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모양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촉감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대칭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흉터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수유여부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유방암검진 등을 고려해야 하는 종합적인 예술입니다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가슴의 아름다움이란 몸매와의 균형이 동반되어야 하기 때문에 미적 감각이 탁월해야 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엠디병원에서는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눈이나 코 성형 등 다른 부위에 한 눈 팔지 않고 오직 아름다운 가슴창조에만 집중하기 때문에 누구보다도 완벽한 가슴을 만들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0712" y="2780928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예술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32720" y="3140968"/>
            <a:ext cx="252028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5008" y="5057800"/>
            <a:ext cx="4392487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모든 사람에게 똑같이 적용되는 방법이 아닌 개개인의 특성과 성향을 고려해 최적의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보형물과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크기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방법을 결정합니다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예를 들어 의사의 선호도에 의해 텍스처 형만 고집한다던가 특정 절개 부위만 선택하는 것이 아니라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가장 적합한 방법을 결정하며 이로써 최상의 결과를 이루어낼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0712" y="4841776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맞춤형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32720" y="5201816"/>
            <a:ext cx="252028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가슴성형의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특징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48680"/>
            <a:ext cx="4392487" cy="9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2003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년부터 시행해온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엠디병원만의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노하우인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늑간신경차단술을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비롯한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단계 통증억제시스템이 시행됩니다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엠디병원은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수술 중 미리 통증을 억제해 놓기 때문에 수술 후 덜 아프고 회복이 빠른 장점으로 환자분들에게 최고의 만족을 선사합니다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8704" y="332656"/>
            <a:ext cx="1952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단계 통증억제시스템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360712" y="692696"/>
            <a:ext cx="252028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5008" y="2852936"/>
            <a:ext cx="4392487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엠디병원은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2006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년부터 병원 내에 가슴관리실을 설치하여 수술 후 전문관리사에 의해 일대일 가슴관리를 시행해 드리고 있습니다 또한 수술 후 발생할 수 있는 모든 부작용을 예측하고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즉각적으로 대처하여 수술실패를 예방해 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만일 구형구축이 발생할 때에도 가장 좋은 효과의 방법으로 재수술 해 드립니다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0712" y="2636912"/>
            <a:ext cx="2289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완벽한 수술 후 관리와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A/S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32720" y="2996952"/>
            <a:ext cx="252028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5008" y="5057800"/>
            <a:ext cx="4392487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엠디병원은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더 나은 모양과 더욱 자연스러운 촉감의 가슴을 만들기 위해 항상 고민하고 연구하고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0712" y="4841776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7.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끊임없이 연구합니다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432720" y="5201816"/>
            <a:ext cx="2520280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이상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704" y="908720"/>
            <a:ext cx="3312368" cy="310296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의료진소개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병원 의료진소개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 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3040" y="1628800"/>
            <a:ext cx="439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주요경력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삼성서울병원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성균관의대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외래교수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고려대학교 의과대학 외래교수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의과대학 및 대학원 졸업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석사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박사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의료원 외과 전문의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삼성서울병원 유방내분비외과 전임의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특진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Memorial Sloan-Kettering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암센터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유방외과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성형외과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뉴욕대학교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메디칼센터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성형외과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3040" y="908720"/>
            <a:ext cx="248177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200" b="1" dirty="0" smtClean="0">
                <a:latin typeface="맑은 고딕" pitchFamily="50" charset="-127"/>
                <a:ea typeface="맑은 고딕" pitchFamily="50" charset="-127"/>
              </a:rPr>
              <a:t>대표원장 </a:t>
            </a:r>
            <a:r>
              <a:rPr lang="ko-KR" altLang="ko-KR" sz="1200" b="1" dirty="0" err="1" smtClean="0">
                <a:latin typeface="맑은 고딕" pitchFamily="50" charset="-127"/>
                <a:ea typeface="맑은 고딕" pitchFamily="50" charset="-127"/>
              </a:rPr>
              <a:t>이상달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/ LEE Sang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dal</a:t>
            </a:r>
            <a:r>
              <a:rPr lang="ko-KR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의학박사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외과전문의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유방인정의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3040" y="3140968"/>
            <a:ext cx="43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학회 및 논문활동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대한외과학회 정회원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한국유방암학회 정회원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평생회원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대한유방전문클리닉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협회 정회원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평생회원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대한내분비외과학회 회원</a:t>
            </a:r>
          </a:p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American Society of Breast Disease(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미국유방질환학회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정회원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btn_thes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048" y="4221088"/>
            <a:ext cx="904875" cy="2762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36576" y="4797152"/>
            <a:ext cx="519084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400" u="sng" dirty="0" smtClean="0">
                <a:hlinkClick r:id="rId4"/>
              </a:rPr>
              <a:t>http</a:t>
            </a:r>
            <a:r>
              <a:rPr lang="en-US" altLang="ko-KR" sz="1400" u="sng" dirty="0" smtClean="0">
                <a:hlinkClick r:id="rId4"/>
              </a:rPr>
              <a:t>://</a:t>
            </a:r>
            <a:r>
              <a:rPr lang="en-US" altLang="ko-KR" sz="1400" u="sng" dirty="0" smtClean="0">
                <a:hlinkClick r:id="rId4"/>
              </a:rPr>
              <a:t>www.mdhospital.co.kr/lounge/thesis_list.jsp</a:t>
            </a:r>
            <a:r>
              <a:rPr lang="en-US" altLang="ko-KR" sz="1400" u="sng" dirty="0" smtClean="0"/>
              <a:t> </a:t>
            </a:r>
            <a:r>
              <a:rPr lang="ko-KR" altLang="en-US" sz="1400" u="sng" dirty="0" smtClean="0"/>
              <a:t>링크</a:t>
            </a:r>
            <a:endParaRPr lang="en-US" altLang="ko-KR" sz="1400" u="sng" dirty="0" smtClean="0"/>
          </a:p>
          <a:p>
            <a:pPr marL="342900" indent="-342900">
              <a:buAutoNum type="arabicPeriod"/>
            </a:pPr>
            <a:r>
              <a:rPr lang="ko-KR" altLang="en-US" sz="1400" b="1" u="sng" dirty="0" err="1" smtClean="0">
                <a:solidFill>
                  <a:srgbClr val="C00000"/>
                </a:solidFill>
              </a:rPr>
              <a:t>새</a:t>
            </a:r>
            <a:r>
              <a:rPr lang="ko-KR" altLang="en-US" sz="1400" b="1" u="sng" dirty="0" err="1" smtClean="0">
                <a:solidFill>
                  <a:srgbClr val="C00000"/>
                </a:solidFill>
              </a:rPr>
              <a:t>창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30" name="Shape 29"/>
          <p:cNvCxnSpPr>
            <a:stCxn id="26" idx="1"/>
          </p:cNvCxnSpPr>
          <p:nvPr/>
        </p:nvCxnSpPr>
        <p:spPr>
          <a:xfrm rot="10800000" flipV="1">
            <a:off x="5097016" y="4359200"/>
            <a:ext cx="288032" cy="437951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09322" y="0"/>
            <a:ext cx="659667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이미지 작업 및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코딩시에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대표원장님인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이상달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원장님을 강조해 주시기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mdhospital_co_kr_20120524_154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128" y="548680"/>
            <a:ext cx="2900288" cy="295270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의료진소개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4728" y="1412776"/>
            <a:ext cx="4392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주요경력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고려대학교 의과대학 외래교수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err="1" smtClean="0">
                <a:latin typeface="맑은 고딕" pitchFamily="50" charset="-127"/>
                <a:ea typeface="맑은 고딕" pitchFamily="50" charset="-127"/>
              </a:rPr>
              <a:t>맘모톰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 시술 전문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의과대학 및 대학원 졸업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석사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박사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의료원 외과 전문의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의료원 유방외과 전임의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의료원 유방외과 조교수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4728" y="692696"/>
            <a:ext cx="305102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200" b="1" dirty="0" err="1" smtClean="0">
                <a:latin typeface="맑은 고딕" pitchFamily="50" charset="-127"/>
                <a:ea typeface="맑은 고딕" pitchFamily="50" charset="-127"/>
              </a:rPr>
              <a:t>유방검진센터장</a:t>
            </a:r>
            <a:r>
              <a:rPr lang="ko-KR" altLang="ko-KR" sz="1200" b="1" dirty="0" smtClean="0">
                <a:latin typeface="맑은 고딕" pitchFamily="50" charset="-127"/>
                <a:ea typeface="맑은 고딕" pitchFamily="50" charset="-127"/>
              </a:rPr>
              <a:t> 류우상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/ RYU Woo sang</a:t>
            </a:r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의학박사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외과전문의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유방인정의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4728" y="2636912"/>
            <a:ext cx="43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학회 및 논문활동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 외과학회 정회원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한국유방암학회 정회원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 갑상선내분비외과학회 평생회원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btn_thes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736" y="3501008"/>
            <a:ext cx="904875" cy="2762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09322" y="0"/>
            <a:ext cx="659667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이미지 작업 및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코딩시에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대표원장님인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이상달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원장님을 강조해 주시기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496" y="2060848"/>
            <a:ext cx="28312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C00000"/>
                </a:solidFill>
              </a:rPr>
              <a:t>클릭시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논문리스트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레이어로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표시</a:t>
            </a:r>
          </a:p>
        </p:txBody>
      </p:sp>
      <p:cxnSp>
        <p:nvCxnSpPr>
          <p:cNvPr id="18" name="꺾인 연결선 17"/>
          <p:cNvCxnSpPr/>
          <p:nvPr/>
        </p:nvCxnSpPr>
        <p:spPr>
          <a:xfrm rot="16200000" flipV="1">
            <a:off x="1820652" y="2456892"/>
            <a:ext cx="1152128" cy="93610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13513" y="4653136"/>
            <a:ext cx="43924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주요경력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고려대학교 의료원 외과 외래교수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의과대학 및 대학원 졸업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석사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의료원 외과 전문의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고려대학교 의료원 유방외과 전임의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9064" y="4221088"/>
            <a:ext cx="25138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200" b="1" dirty="0" smtClean="0">
                <a:latin typeface="맑은 고딕" pitchFamily="50" charset="-127"/>
                <a:ea typeface="맑은 고딕" pitchFamily="50" charset="-127"/>
              </a:rPr>
              <a:t>부원장 이승근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/ LEE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Seung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geun</a:t>
            </a:r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의학석사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외과전문의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유방인정의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513" y="5589240"/>
            <a:ext cx="43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학회 및 논문활동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+mn-ea"/>
                <a:ea typeface="+mn-ea"/>
              </a:rPr>
              <a:t>대한외과학회 정회원</a:t>
            </a:r>
          </a:p>
          <a:p>
            <a:r>
              <a:rPr lang="ko-KR" altLang="ko-KR" sz="1000" dirty="0" smtClean="0">
                <a:latin typeface="+mn-ea"/>
                <a:ea typeface="+mn-ea"/>
              </a:rPr>
              <a:t>한국유방암학회 정회원</a:t>
            </a:r>
          </a:p>
          <a:p>
            <a:r>
              <a:rPr lang="ko-KR" altLang="ko-KR" sz="1000" dirty="0" smtClean="0">
                <a:latin typeface="+mn-ea"/>
                <a:ea typeface="+mn-ea"/>
              </a:rPr>
              <a:t>대한 내분비외과학회 회원</a:t>
            </a:r>
            <a:endParaRPr lang="ko-KR" altLang="ko-KR" sz="1000" dirty="0">
              <a:latin typeface="+mn-ea"/>
              <a:ea typeface="+mn-ea"/>
            </a:endParaRPr>
          </a:p>
        </p:txBody>
      </p:sp>
      <p:pic>
        <p:nvPicPr>
          <p:cNvPr id="25" name="그림 24" descr="btn_thes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1072" y="6381328"/>
            <a:ext cx="904875" cy="276225"/>
          </a:xfrm>
          <a:prstGeom prst="rect">
            <a:avLst/>
          </a:prstGeom>
        </p:spPr>
      </p:pic>
      <p:pic>
        <p:nvPicPr>
          <p:cNvPr id="32" name="그림 31" descr="이승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4728" y="4149080"/>
            <a:ext cx="2851646" cy="31067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69224" y="5517232"/>
            <a:ext cx="28312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C00000"/>
                </a:solidFill>
              </a:rPr>
              <a:t>클릭시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논문리스트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레이어로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표시</a:t>
            </a:r>
          </a:p>
        </p:txBody>
      </p:sp>
      <p:cxnSp>
        <p:nvCxnSpPr>
          <p:cNvPr id="35" name="Shape 34"/>
          <p:cNvCxnSpPr>
            <a:stCxn id="25" idx="3"/>
            <a:endCxn id="33" idx="2"/>
          </p:cNvCxnSpPr>
          <p:nvPr/>
        </p:nvCxnSpPr>
        <p:spPr>
          <a:xfrm flipV="1">
            <a:off x="6505947" y="5825009"/>
            <a:ext cx="1878889" cy="694432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의료진소개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4728" y="1196752"/>
            <a:ext cx="43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주요경력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서울아산병원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울산의대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외과 외래교수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서울대학교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의과대학 졸업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울산대학교 대학원 졸업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석사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박사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서울아산병원 외과 전문의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서울아산병원 외과 전임의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조교수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4728" y="692696"/>
            <a:ext cx="2266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200" b="1" dirty="0" smtClean="0">
                <a:latin typeface="맑은 고딕" pitchFamily="50" charset="-127"/>
                <a:ea typeface="맑은 고딕" pitchFamily="50" charset="-127"/>
              </a:rPr>
              <a:t>부원장 김태훈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/ KIM Tae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hun</a:t>
            </a:r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의학석사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외과전문의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4728" y="2348880"/>
            <a:ext cx="43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학회 및 논문활동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대한외과학회 정회원</a:t>
            </a:r>
          </a:p>
          <a:p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대한유방전문클리닉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협회 회원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대한비만대사외과학회 정회원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btn_the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6736" y="3212976"/>
            <a:ext cx="904875" cy="276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6496" y="2060848"/>
            <a:ext cx="28312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C00000"/>
                </a:solidFill>
              </a:rPr>
              <a:t>클릭시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논문리스트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레이어로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표시</a:t>
            </a:r>
          </a:p>
        </p:txBody>
      </p:sp>
      <p:cxnSp>
        <p:nvCxnSpPr>
          <p:cNvPr id="18" name="꺾인 연결선 17"/>
          <p:cNvCxnSpPr>
            <a:stCxn id="26" idx="1"/>
          </p:cNvCxnSpPr>
          <p:nvPr/>
        </p:nvCxnSpPr>
        <p:spPr>
          <a:xfrm rot="10800000">
            <a:off x="1928664" y="2348881"/>
            <a:ext cx="648072" cy="1002209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13513" y="4653136"/>
            <a:ext cx="43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주요경력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중앙대학교 의과대학 졸업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아주대학교 의과대학원 졸업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석사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아주대학교 의료원 마취통증의학과 전문의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9064" y="4221088"/>
            <a:ext cx="2805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200" b="1" dirty="0" smtClean="0">
                <a:latin typeface="맑은 고딕" pitchFamily="50" charset="-127"/>
                <a:ea typeface="맑은 고딕" pitchFamily="50" charset="-127"/>
              </a:rPr>
              <a:t>마취과장 백승희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/ BAECK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Seung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hee</a:t>
            </a:r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의학석사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마취통증의학과 </a:t>
            </a:r>
            <a:r>
              <a:rPr lang="ko-KR" altLang="ko-KR" sz="1000" b="1" dirty="0" smtClean="0">
                <a:latin typeface="맑은 고딕" pitchFamily="50" charset="-127"/>
                <a:ea typeface="맑은 고딕" pitchFamily="50" charset="-127"/>
              </a:rPr>
              <a:t>전문의</a:t>
            </a:r>
            <a:endParaRPr lang="ko-KR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513" y="5445224"/>
            <a:ext cx="4392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학회 및 논문활동</a:t>
            </a:r>
            <a:endParaRPr lang="en-US" altLang="ko-KR" sz="10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대한마취과학회 정회원</a:t>
            </a:r>
          </a:p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대한통증학회 정회원</a:t>
            </a:r>
            <a:endParaRPr lang="ko-KR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그림 24" descr="btn_the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1072" y="6093296"/>
            <a:ext cx="904875" cy="2762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69224" y="5517232"/>
            <a:ext cx="283122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C00000"/>
                </a:solidFill>
              </a:rPr>
              <a:t>클릭시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논문리스트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레이어로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표시</a:t>
            </a:r>
          </a:p>
        </p:txBody>
      </p:sp>
      <p:cxnSp>
        <p:nvCxnSpPr>
          <p:cNvPr id="35" name="Shape 34"/>
          <p:cNvCxnSpPr>
            <a:stCxn id="25" idx="3"/>
            <a:endCxn id="33" idx="2"/>
          </p:cNvCxnSpPr>
          <p:nvPr/>
        </p:nvCxnSpPr>
        <p:spPr>
          <a:xfrm flipV="1">
            <a:off x="6505947" y="5825009"/>
            <a:ext cx="1878889" cy="406400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백승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704" y="4221088"/>
            <a:ext cx="3025254" cy="3135598"/>
          </a:xfrm>
          <a:prstGeom prst="rect">
            <a:avLst/>
          </a:prstGeom>
        </p:spPr>
      </p:pic>
      <p:pic>
        <p:nvPicPr>
          <p:cNvPr id="21" name="그림 20" descr="mdhospital_co_kr_20120524_160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3080" y="692696"/>
            <a:ext cx="2736304" cy="311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사회공헌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사회공헌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 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360712" y="908720"/>
            <a:ext cx="7272808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관련이미지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13040" y="2276872"/>
            <a:ext cx="4320480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o-KR" altLang="ko-KR" sz="1000" b="1" dirty="0" smtClean="0"/>
              <a:t>사회환원을 실천하는 </a:t>
            </a:r>
            <a:r>
              <a:rPr lang="ko-KR" altLang="ko-KR" sz="1000" b="1" dirty="0" err="1" smtClean="0"/>
              <a:t>엠디의</a:t>
            </a:r>
            <a:r>
              <a:rPr lang="ko-KR" altLang="ko-KR" sz="1000" b="1" dirty="0" smtClean="0"/>
              <a:t> 약속</a:t>
            </a:r>
            <a:endParaRPr lang="ko-KR" altLang="ko-KR" sz="1000" dirty="0" smtClean="0"/>
          </a:p>
          <a:p>
            <a:r>
              <a:rPr lang="en-US" altLang="ko-KR" sz="1000" dirty="0" smtClean="0"/>
              <a:t>  </a:t>
            </a:r>
            <a:endParaRPr lang="ko-KR" altLang="ko-KR" sz="1000" dirty="0" smtClean="0"/>
          </a:p>
          <a:p>
            <a:r>
              <a:rPr lang="ko-KR" altLang="ko-KR" sz="1000" dirty="0" err="1" smtClean="0"/>
              <a:t>엠디병원은</a:t>
            </a:r>
            <a:r>
              <a:rPr lang="ko-KR" altLang="ko-KR" sz="1000" dirty="0" smtClean="0"/>
              <a:t> 지난</a:t>
            </a:r>
            <a:r>
              <a:rPr lang="en-US" altLang="ko-KR" sz="1000" dirty="0" smtClean="0"/>
              <a:t> 2005</a:t>
            </a:r>
            <a:r>
              <a:rPr lang="ko-KR" altLang="ko-KR" sz="1000" dirty="0" smtClean="0"/>
              <a:t>년부터 전세계에 다양한 사회봉사활동 참여를 통해 </a:t>
            </a:r>
            <a:r>
              <a:rPr lang="ko-KR" altLang="ko-KR" sz="1000" dirty="0" smtClean="0"/>
              <a:t>여러분들의 </a:t>
            </a:r>
            <a:r>
              <a:rPr lang="ko-KR" altLang="ko-KR" sz="1000" dirty="0" smtClean="0"/>
              <a:t>사랑에 보답하고 있습니다</a:t>
            </a:r>
            <a:r>
              <a:rPr lang="en-US" altLang="ko-KR" sz="1000" dirty="0" smtClean="0"/>
              <a:t>. </a:t>
            </a:r>
            <a:r>
              <a:rPr lang="ko-KR" altLang="ko-KR" sz="1000" dirty="0" smtClean="0"/>
              <a:t>앞으로도 꾸준히 이웃에 대한 관심을 놓지 않겠습니다</a:t>
            </a:r>
            <a:r>
              <a:rPr lang="en-US" altLang="ko-KR" sz="1000" dirty="0" smtClean="0"/>
              <a:t>.</a:t>
            </a:r>
            <a:endParaRPr lang="ko-KR" altLang="ko-KR" sz="1000" dirty="0" smtClean="0"/>
          </a:p>
        </p:txBody>
      </p:sp>
      <p:pic>
        <p:nvPicPr>
          <p:cNvPr id="18" name="그림 17" descr="2012-05-16 16;18;54.jpg"/>
          <p:cNvPicPr/>
          <p:nvPr/>
        </p:nvPicPr>
        <p:blipFill>
          <a:blip r:embed="rId2" cstate="print"/>
          <a:srcRect t="2828" r="63273" b="75850"/>
          <a:stretch>
            <a:fillRect/>
          </a:stretch>
        </p:blipFill>
        <p:spPr>
          <a:xfrm>
            <a:off x="2216696" y="3501008"/>
            <a:ext cx="2105025" cy="9334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2920" y="3717032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컴패션은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가난으로 인한 절망감 때문에 꿈조차 꿀 수 없는 어린이들을 영적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정서적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사회적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육체적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그리고 감성적 빈곤으로부터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자유롭게하는데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도움을 주고 있는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NGO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단체입니다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 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엠디병원은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컴패션을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통해 인도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방글라데시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태국 등을 비롯한 아시아 국가들과 멕시코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과테말라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콜롬비아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페루 등의 남미 국가들을 포함한 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개국의 어린이들을 후원하고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pic>
        <p:nvPicPr>
          <p:cNvPr id="20" name="그림 19" descr="2012-05-16 16;18;54.jpg"/>
          <p:cNvPicPr/>
          <p:nvPr/>
        </p:nvPicPr>
        <p:blipFill>
          <a:blip r:embed="rId2" cstate="print"/>
          <a:srcRect t="29284"/>
          <a:stretch>
            <a:fillRect/>
          </a:stretch>
        </p:blipFill>
        <p:spPr>
          <a:xfrm>
            <a:off x="3872880" y="4653136"/>
            <a:ext cx="5731510" cy="22048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6496" y="5085184"/>
            <a:ext cx="395012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한국어 홈페이지에 제대로 된 이미지 있습니다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각 국가도 번역해서 작업하시기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25" name="Shape 24"/>
          <p:cNvCxnSpPr>
            <a:endCxn id="22" idx="2"/>
          </p:cNvCxnSpPr>
          <p:nvPr/>
        </p:nvCxnSpPr>
        <p:spPr>
          <a:xfrm rot="10800000">
            <a:off x="2391556" y="5608404"/>
            <a:ext cx="2129396" cy="556900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2012-05-16 16;27;55.jpg"/>
          <p:cNvPicPr/>
          <p:nvPr/>
        </p:nvPicPr>
        <p:blipFill>
          <a:blip r:embed="rId2" cstate="print"/>
          <a:srcRect t="28870"/>
          <a:stretch>
            <a:fillRect/>
          </a:stretch>
        </p:blipFill>
        <p:spPr>
          <a:xfrm>
            <a:off x="3872880" y="1556792"/>
            <a:ext cx="5731510" cy="280831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사회공헌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6896" y="54868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월드비전은 전 세계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100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여 개국에서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억 명의 지구촌 이웃들을 위한 구호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개발 및 옹호사업을 진행하는 국제구호개발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NGO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 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엠디병원은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월드비전을 통해 미얀마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라오스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캄보디아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필리핀 등의 아시아 국가와 에티오피아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우간다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세네갈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가나 등의 아프리카 국가들 외에도 총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36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개국의 지구촌 이웃들을 후원하고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504" y="2492896"/>
            <a:ext cx="395012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한국어 홈페이지에 제대로 된 이미지 있습니다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각 국가도 번역해서 작업하시기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25" name="Shape 24"/>
          <p:cNvCxnSpPr>
            <a:endCxn id="22" idx="2"/>
          </p:cNvCxnSpPr>
          <p:nvPr/>
        </p:nvCxnSpPr>
        <p:spPr>
          <a:xfrm rot="10800000">
            <a:off x="2463564" y="3016116"/>
            <a:ext cx="2129396" cy="556900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2012-05-16 16;28;35.jpg"/>
          <p:cNvPicPr/>
          <p:nvPr/>
        </p:nvPicPr>
        <p:blipFill>
          <a:blip r:embed="rId3" cstate="print"/>
          <a:srcRect t="14894"/>
          <a:stretch>
            <a:fillRect/>
          </a:stretch>
        </p:blipFill>
        <p:spPr>
          <a:xfrm>
            <a:off x="1856656" y="476672"/>
            <a:ext cx="2105670" cy="93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8664" y="494116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그외에도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엠디병원은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다양한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방면으로 어려운 이웃들을 위한 지원활동을 꾸준히 진행하고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한국에서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사랑의 열매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로 유명한 사회복지 공동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모금회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한국의 유명 구호 기관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을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통해 연말연시는 물론 연중 이웃 돕기 캠페인에 참여하고 있으며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지난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2010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11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23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일에 벌어졌던 </a:t>
            </a:r>
            <a:r>
              <a:rPr lang="ko-KR" altLang="ko-KR" sz="1000" dirty="0" err="1" smtClean="0">
                <a:latin typeface="맑은 고딕" pitchFamily="50" charset="-127"/>
                <a:ea typeface="맑은 고딕" pitchFamily="50" charset="-127"/>
              </a:rPr>
              <a:t>연평도</a:t>
            </a:r>
            <a:r>
              <a:rPr lang="ko-KR" altLang="ko-KR" sz="1000" dirty="0" smtClean="0">
                <a:latin typeface="맑은 고딕" pitchFamily="50" charset="-127"/>
                <a:ea typeface="맑은 고딕" pitchFamily="50" charset="-127"/>
              </a:rPr>
              <a:t> 포격 사건으로 삶의 터전을 잃고 집을 떠나온 주민들을 위해 특별한 기부를 하는 등 사회 전반적으로 소외되고 어려운 이웃들에 대해 꾸준히 관심을 기울이며 지원을 아끼지 않고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논문및학술발표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논문 및 학술발표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836712"/>
            <a:ext cx="6408712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의 의료진은 모두 유방전문의들로 가슴과 유방에 대한 다양한 연구와 논문을 발표해 가슴성형 전문병원으로서의 독보적인 위치를 차지하고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2360712" y="1484784"/>
          <a:ext cx="7272808" cy="3075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104"/>
                <a:gridCol w="1189507"/>
                <a:gridCol w="3872013"/>
                <a:gridCol w="720080"/>
                <a:gridCol w="936104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번호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8DB82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사진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8DB82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제목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8DB82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첨부파일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8DB82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발표날짜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rgbClr val="8DB822"/>
                    </a:solidFill>
                  </a:tcPr>
                </a:tc>
              </a:tr>
              <a:tr h="9152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91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유방확대술</a:t>
                      </a: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후 발생한 구형구축 재발 방지에 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AABS(</a:t>
                      </a:r>
                      <a:r>
                        <a:rPr lang="en-US" altLang="ko-KR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Antiadhesive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barrier solution, </a:t>
                      </a:r>
                      <a:r>
                        <a:rPr lang="en-US" altLang="ko-KR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SodiumHyaluronate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Sodium </a:t>
                      </a:r>
                      <a:r>
                        <a:rPr lang="en-US" altLang="ko-KR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Carboxymethyl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cellulose)</a:t>
                      </a: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 미치는 효과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대한외과학회 추계학술대회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서울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코엑스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2011.11.26 </a:t>
                      </a:r>
                    </a:p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2011-11-26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9569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90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강의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가슴확대술</a:t>
                      </a: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및 </a:t>
                      </a:r>
                      <a:r>
                        <a:rPr lang="ko-KR" alt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축소술</a:t>
                      </a: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특강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한국 유방암학회 제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회 학술대회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제주신라호텔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2011. 5. 27-28</a:t>
                      </a:r>
                    </a:p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2011-05-28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9152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89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유방확대성형술 후 부작용의 오해와 진실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유방외과 술기 연구회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이대목동병원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김옥길홀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2011.4.23</a:t>
                      </a:r>
                    </a:p>
                    <a:p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가슴성형 관련된 잘못된 상식들에 대한 검토와 이에 대한 정확한 내용을 설명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2011-004-23</a:t>
                      </a:r>
                      <a:endParaRPr lang="ko-KR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" name="그림 22" descr="ico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360" y="2204864"/>
            <a:ext cx="190500" cy="171450"/>
          </a:xfrm>
          <a:prstGeom prst="rect">
            <a:avLst/>
          </a:prstGeom>
        </p:spPr>
      </p:pic>
      <p:pic>
        <p:nvPicPr>
          <p:cNvPr id="24" name="그림 23" descr="ico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360" y="3933056"/>
            <a:ext cx="190500" cy="171450"/>
          </a:xfrm>
          <a:prstGeom prst="rect">
            <a:avLst/>
          </a:prstGeom>
        </p:spPr>
      </p:pic>
      <p:pic>
        <p:nvPicPr>
          <p:cNvPr id="63490" name="Picture 2" descr="E:\0.차이나플랜_고객자료_2012\MD병원\storyboard\이미지\크기변환_IMG_2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784" y="2852936"/>
            <a:ext cx="972716" cy="720080"/>
          </a:xfrm>
          <a:prstGeom prst="rect">
            <a:avLst/>
          </a:prstGeom>
          <a:noFill/>
        </p:spPr>
      </p:pic>
      <p:pic>
        <p:nvPicPr>
          <p:cNvPr id="26" name="그림 25" descr="mdhospital_co_kr_20120524_183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0792" y="3789040"/>
            <a:ext cx="825500" cy="622300"/>
          </a:xfrm>
          <a:prstGeom prst="rect">
            <a:avLst/>
          </a:prstGeom>
        </p:spPr>
      </p:pic>
      <p:pic>
        <p:nvPicPr>
          <p:cNvPr id="28" name="그림 27" descr="2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8783" y="1916832"/>
            <a:ext cx="946013" cy="648072"/>
          </a:xfrm>
          <a:prstGeom prst="rect">
            <a:avLst/>
          </a:prstGeom>
        </p:spPr>
      </p:pic>
      <p:pic>
        <p:nvPicPr>
          <p:cNvPr id="29" name="그림 28" descr="페이징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0952" y="4797152"/>
            <a:ext cx="2581275" cy="257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20552" y="5229200"/>
            <a:ext cx="4810932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리스트는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15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줄이 노출됩니다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상세내용은 없습니다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등록된 이미지가 없을 경우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MD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로고 이미지로 대체합니다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병원미리보기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836712"/>
            <a:ext cx="7272808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서울 강남에 위치하고 있으며 최상의 결과와 환자보호를 위해 첨단 시설을 갖추고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한국의 가슴성형 전문병원으로는 최대의 규모로 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개 층 마다 전문서비스를 위한 시설과 인력을 배치하여 서비스하고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60712" y="1484784"/>
            <a:ext cx="1152128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1284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60712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안내와상담</a:t>
            </a:r>
            <a:endParaRPr lang="ko-KR" altLang="en-US" sz="1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1284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진료와검사</a:t>
            </a:r>
            <a:endParaRPr lang="ko-KR" altLang="en-US" sz="1000" b="1" dirty="0" smtClean="0"/>
          </a:p>
        </p:txBody>
      </p:sp>
      <p:sp>
        <p:nvSpPr>
          <p:cNvPr id="20" name="직사각형 19"/>
          <p:cNvSpPr/>
          <p:nvPr/>
        </p:nvSpPr>
        <p:spPr>
          <a:xfrm>
            <a:off x="459296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59296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수술센터</a:t>
            </a:r>
            <a:endParaRPr lang="ko-KR" altLang="en-US" sz="1000" b="1" dirty="0" smtClean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537176" y="1772816"/>
            <a:ext cx="32403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67308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67308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7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입원센터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675320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75320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8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회의와학습</a:t>
            </a:r>
            <a:endParaRPr lang="ko-KR" altLang="en-US" sz="1000" b="1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783332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33320" y="148478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전경과입구</a:t>
            </a:r>
            <a:endParaRPr lang="ko-KR" altLang="en-US" sz="1000" b="1" dirty="0" smtClean="0"/>
          </a:p>
        </p:txBody>
      </p:sp>
      <p:pic>
        <p:nvPicPr>
          <p:cNvPr id="64514" name="Picture 2" descr="E:\0.차이나플랜_고객자료_2012\MD병원\storyboard\이미지\새폴더\크기변환_01_01_4로비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1916832"/>
            <a:ext cx="6238702" cy="415707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360712" y="6165304"/>
            <a:ext cx="727280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방문하신 환자들이 언제나 따뜻함을 느낄 수 있는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 로비의 전경입니다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sitemap</a:t>
            </a:r>
            <a:endParaRPr lang="ko-KR" altLang="en-US" sz="1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21399" y="4576202"/>
            <a:ext cx="3247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b="1" dirty="0" smtClean="0"/>
              <a:t>기본사항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 1024</a:t>
            </a:r>
            <a:r>
              <a:rPr lang="ko-KR" altLang="en-US" sz="1600" dirty="0" smtClean="0"/>
              <a:t>기준</a:t>
            </a:r>
            <a:r>
              <a:rPr lang="en-US" altLang="ko-KR" sz="1600" dirty="0" smtClean="0"/>
              <a:t>, 980</a:t>
            </a:r>
            <a:r>
              <a:rPr lang="ko-KR" altLang="en-US" sz="1600" dirty="0" smtClean="0"/>
              <a:t>가량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cenrter</a:t>
            </a:r>
            <a:r>
              <a:rPr lang="ko-KR" altLang="en-US" sz="1600" dirty="0" smtClean="0"/>
              <a:t>정렬</a:t>
            </a:r>
            <a:endParaRPr lang="en-US" altLang="ko-KR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모든 페이지에 </a:t>
            </a:r>
            <a:r>
              <a:rPr lang="ko-KR" altLang="en-US" sz="1600" dirty="0" err="1" smtClean="0"/>
              <a:t>사이트맵</a:t>
            </a:r>
            <a:r>
              <a:rPr lang="ko-KR" altLang="en-US" sz="1600" dirty="0" smtClean="0"/>
              <a:t> 추가</a:t>
            </a:r>
            <a:endParaRPr lang="ko-KR" altLang="en-US" sz="16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232920" y="332656"/>
          <a:ext cx="5303670" cy="6446154"/>
        </p:xfrm>
        <a:graphic>
          <a:graphicData uri="http://schemas.openxmlformats.org/drawingml/2006/table">
            <a:tbl>
              <a:tblPr/>
              <a:tblGrid>
                <a:gridCol w="1821461"/>
                <a:gridCol w="3482209"/>
              </a:tblGrid>
              <a:tr h="16107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엠디병원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엠디병원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가슴성형의 특징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병원미리보기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가슴성형센터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가슴확대술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가슴재수술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가슴축소술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처진가슴교정술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유방재건성형술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함몰유두교정술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여성형유방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유방검진센터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유방검진 절차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수술</a:t>
                      </a:r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마취센터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엠디의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수술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마취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안전마취센터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단계 통증관리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수술실 무균 시스템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수술 후 주의사항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가슴관리센터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엠디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가슴관리 특징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가슴관리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수술전후사진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가슴확대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가슴재수술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가슴축소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처진가슴교정술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유방재건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함몰유두교정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기타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0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미디어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방송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신문잡지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공지사항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엠디홍보영상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온라인상담 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온라인상담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비용문의</a:t>
                      </a:r>
                    </a:p>
                  </a:txBody>
                  <a:tcPr marL="5266" marR="5266" marT="52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1"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266" marR="5266" marT="52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0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리얼스토리와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성형후기는 개발 후 숨기기</a:t>
                      </a:r>
                    </a:p>
                  </a:txBody>
                  <a:tcPr marL="5266" marR="5266" marT="52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504" y="1340768"/>
            <a:ext cx="2789546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필요자료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각 원장님 성명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한문자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약도그림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중요 포인트만 찍어서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진료에서 수술까지의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flow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설명</a:t>
            </a:r>
            <a:endParaRPr lang="en-US" altLang="ko-KR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8704" y="4941168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환한 미소와 친절함으로 환자분들에 최고의 서비스를 드리고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중국이나 일본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등 외국환자분들께서 방문하셔도 의사소통에 전혀 어려움이 없도록 준비하고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65538" name="Picture 2" descr="E:\0.차이나플랜_고객자료_2012\MD병원\storyboard\이미지\새폴더\크기변환_02_02_IMG_4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620688"/>
            <a:ext cx="6408712" cy="427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4688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가슴수술과 관련된 모든 궁금증은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의 전문 코디네이터에게 문의하실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오랜 경험의 전문 코디네이터들의 친절한 서비스와 더불어 외국 환자분들을 위한 통역서비스도 함께 제공되어 집니다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6562" name="Picture 2" descr="E:\0.차이나플랜_고객자료_2012\MD병원\storyboard\이미지\새폴더\크기변환_02_04_IMG_4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96" y="548679"/>
            <a:ext cx="6192688" cy="412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4688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집중관리가 끝난 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2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평상관리가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시작되는 곳입니다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전문 인력을 통하여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더마플러스와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메조소프트 등의 첨단 장비를 사용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1:1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로 평생 동안 고객들을 전문적으로 관리해 드리고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7586" name="Picture 2" descr="E:\0.차이나플랜_고객자료_2012\MD병원\storyboard\이미지\새폴더\크기변환_01_01_제2관리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476672"/>
            <a:ext cx="6130637" cy="408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4688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쾌적한 환경과 분위기에서 최상의 결과를 기대할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를 방문하신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고객분들이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편안한 시간을 보내실 수 있도록 준비하였습니다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8610" name="Picture 2" descr="E:\0.차이나플랜_고객자료_2012\MD병원\storyboard\이미지\새폴더\크기변환_01_01_IMG_3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548680"/>
            <a:ext cx="594360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병원미리보기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836712"/>
            <a:ext cx="7272808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서울 강남에 위치하고 있으며 최상의 결과와 환자보호를 위해 첨단 시설을 갖추고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한국의 가슴성형 전문병원으로는 최대의 규모로 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개 층 마다 전문서비스를 위한 시설과 인력을 배치하여 서비스하고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60712" y="1484784"/>
            <a:ext cx="1152128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12840" y="1484784"/>
            <a:ext cx="1080120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60712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안내와상담</a:t>
            </a:r>
            <a:endParaRPr lang="ko-KR" altLang="en-US" sz="1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1284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진료와검사</a:t>
            </a:r>
            <a:endParaRPr lang="ko-KR" altLang="en-US" sz="1000" b="1" dirty="0" smtClean="0"/>
          </a:p>
        </p:txBody>
      </p:sp>
      <p:sp>
        <p:nvSpPr>
          <p:cNvPr id="20" name="직사각형 19"/>
          <p:cNvSpPr/>
          <p:nvPr/>
        </p:nvSpPr>
        <p:spPr>
          <a:xfrm>
            <a:off x="459296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59296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수술센터</a:t>
            </a:r>
            <a:endParaRPr lang="ko-KR" altLang="en-US" sz="1000" b="1" dirty="0" smtClean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537176" y="1772816"/>
            <a:ext cx="32403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67308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67308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7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입원센터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675320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75320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8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회의와학습</a:t>
            </a:r>
            <a:endParaRPr lang="ko-KR" altLang="en-US" sz="1000" b="1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783332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33320" y="148478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전경과입구</a:t>
            </a:r>
            <a:endParaRPr lang="ko-KR" altLang="en-US" sz="10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88704" y="6165304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진료와 검사시설과 인력이 위치해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유방정밀촬영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디지털엑스레이 등 최첨단 의료장비를 통해 환자 개별의 상태를 정밀 진단하고 이를 통해 안전하고 만족스런 수술 결과를 만들어 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9634" name="Picture 2" descr="E:\0.차이나플랜_고객자료_2012\MD병원\storyboard\이미지\새폴더\크기변환_01_01_IMG_2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1916831"/>
            <a:ext cx="6192688" cy="412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의 전문의료진과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1:1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맞춤 상담과 정확한 신체계측이 이루어 지는 곳이며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환자 개개인에게 가장 어울리는 수술법과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보형물을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결정하게 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0658" name="Picture 2" descr="E:\0.차이나플랜_고객자료_2012\MD병원\storyboard\이미지\새폴더\크기변환_01_01_IMG_2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476672"/>
            <a:ext cx="6408712" cy="427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환자분들의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안전과 건강을 위하여 모든 환자들을 상대로 첨단 시설을 통한 유방암진단을 필수로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또한 디지털 엑스레이를 통하여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폐기능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검사도 동시에 실시하여 보다 안전하고 건강한 아름다움을 추구하고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682" name="Picture 2" descr="E:\0.차이나플랜_고객자료_2012\MD병원\storyboard\이미지\새폴더\크기변환_02_01_5유방촬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620688"/>
            <a:ext cx="6192688" cy="412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유방초음파실의 전경입니다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2706" name="Picture 2" descr="E:\0.차이나플랜_고객자료_2012\MD병원\storyboard\이미지\새폴더\크기변환_01_02_IMG_2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620688"/>
            <a:ext cx="6264696" cy="417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 전 환자분들의 상태를 정확히 체크하기 위해 혈액검사와 심전도 검사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감염검사 등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여 가지 검사를 진행하는 임상병리시설을 운영하고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3730" name="Picture 2" descr="E:\0.차이나플랜_고객자료_2012\MD병원\storyboard\이미지\새폴더\크기변환_01_01_IMG_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7" y="620688"/>
            <a:ext cx="615973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가슴관리실은 수술 후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주일이 지난 시점에서 집중관리를 통해 촉감을 개선하고 혹시 모를 구형구축을 예방하는 시설입니다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가슴전문관리사가 상주하여 첨단 장비를 통해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1:1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맞춤 관리를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4754" name="Picture 2" descr="E:\0.차이나플랜_고객자료_2012\MD병원\storyboard\이미지\새폴더\크기변환_01_01_IMG_2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620688"/>
            <a:ext cx="577564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연락처의정의</a:t>
            </a:r>
            <a:endParaRPr lang="ko-KR" altLang="en-US" sz="1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1916832"/>
            <a:ext cx="67858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주소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서울특별시 강남구 청담동 </a:t>
            </a:r>
            <a:r>
              <a:rPr lang="en-US" altLang="ko-KR" dirty="0" smtClean="0"/>
              <a:t>84-6 </a:t>
            </a:r>
            <a:r>
              <a:rPr lang="ko-KR" altLang="en-US" dirty="0" smtClean="0"/>
              <a:t>소나무빌딩 </a:t>
            </a:r>
            <a:r>
              <a:rPr lang="en-US" altLang="ko-KR" dirty="0" smtClean="0"/>
              <a:t>4~8</a:t>
            </a:r>
            <a:r>
              <a:rPr lang="ko-KR" altLang="en-US" dirty="0" smtClean="0"/>
              <a:t>층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메일주소 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중국전용메일주소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전화번호 </a:t>
            </a:r>
            <a:r>
              <a:rPr lang="en-US" altLang="ko-KR" dirty="0" smtClean="0"/>
              <a:t>: </a:t>
            </a:r>
            <a:r>
              <a:rPr lang="en-US" altLang="ko-KR" dirty="0" smtClean="0"/>
              <a:t>+82-2-542-0081 </a:t>
            </a:r>
            <a:r>
              <a:rPr lang="ko-KR" altLang="en-US" dirty="0" smtClean="0">
                <a:solidFill>
                  <a:srgbClr val="FF0000"/>
                </a:solidFill>
              </a:rPr>
              <a:t>중국전용 전화번호가 있다면 변경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/>
              <a:t>FAX : </a:t>
            </a:r>
            <a:r>
              <a:rPr lang="ko-KR" altLang="en-US" dirty="0" smtClean="0">
                <a:solidFill>
                  <a:srgbClr val="FF0000"/>
                </a:solidFill>
              </a:rPr>
              <a:t>팩스번호를 입력해 주세요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ko-KR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병원미리보기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836712"/>
            <a:ext cx="7272808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서울 강남에 위치하고 있으며 최상의 결과와 환자보호를 위해 첨단 시설을 갖추고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한국의 가슴성형 전문병원으로는 최대의 규모로 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개 층 마다 전문서비스를 위한 시설과 인력을 배치하여 서비스하고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60712" y="1484784"/>
            <a:ext cx="1152128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1284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60712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안내와상담</a:t>
            </a:r>
            <a:endParaRPr lang="ko-KR" altLang="en-US" sz="1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1284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진료와검사</a:t>
            </a:r>
            <a:endParaRPr lang="ko-KR" altLang="en-US" sz="1000" b="1" dirty="0" smtClean="0"/>
          </a:p>
        </p:txBody>
      </p:sp>
      <p:sp>
        <p:nvSpPr>
          <p:cNvPr id="20" name="직사각형 19"/>
          <p:cNvSpPr/>
          <p:nvPr/>
        </p:nvSpPr>
        <p:spPr>
          <a:xfrm>
            <a:off x="4592960" y="1484784"/>
            <a:ext cx="1080120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59296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수술센터</a:t>
            </a:r>
            <a:endParaRPr lang="ko-KR" altLang="en-US" sz="1000" b="1" dirty="0" smtClean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537176" y="1772816"/>
            <a:ext cx="32403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67308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67308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7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입원센터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675320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75320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8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회의와학습</a:t>
            </a:r>
            <a:endParaRPr lang="ko-KR" altLang="en-US" sz="1000" b="1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783332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33320" y="148478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전경과입구</a:t>
            </a:r>
            <a:endParaRPr lang="ko-KR" altLang="en-US" sz="10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88704" y="6165304"/>
            <a:ext cx="7272808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개의 수술실로 운영되는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병원의 수술센터는 전신마취가 가능한 대수술실 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센터내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회복실에는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전문간호사가 상주하여 만약의 응급상황에도 완벽하게 대처하고 있으며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안전사고를 원천적으로 예방할 수 있도록 설계되어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75778" name="Picture 2" descr="E:\0.차이나플랜_고객자료_2012\MD병원\storyboard\이미지\새폴더\크기변환_01_6수술실전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720" y="1916832"/>
            <a:ext cx="6336704" cy="422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의 첨단 수술 시설은 첨단장비 뿐만 아니라 완벽한 무균상태를 유지하기 위하여 자외선 살균과 공기정화시스템을 가동하고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6803" name="Picture 3" descr="E:\0.차이나플랜_고객자료_2012\MD병원\storyboard\이미지\새폴더\크기변환_01_6수술실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548680"/>
            <a:ext cx="6264696" cy="417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최고의 시설과 최고의 유방성형 전문의료진의 만남이 이루어지는 수술실 전경입니다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7826" name="Picture 2" descr="E:\0.차이나플랜_고객자료_2012\MD병원\storyboard\이미지\새폴더\크기변환_03_6수술실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620689"/>
            <a:ext cx="6192688" cy="412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79715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 직후 회복을 위한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회복실을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운영하고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늑간신경차단술을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통해 미리 통증을 차단하고 있으며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환자에 따라서 약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4~5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시간 후에 당일 퇴원도 가능합니다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8850" name="Picture 2" descr="E:\0.차이나플랜_고객자료_2012\MD병원\storyboard\이미지\새폴더\크기변환_02_6회복실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95" y="548680"/>
            <a:ext cx="6264697" cy="417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병원미리보기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836712"/>
            <a:ext cx="7272808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서울 강남에 위치하고 있으며 최상의 결과와 환자보호를 위해 첨단 시설을 갖추고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한국의 가슴성형 전문병원으로는 최대의 규모로 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개 층 마다 전문서비스를 위한 시설과 인력을 배치하여 서비스하고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60712" y="1484784"/>
            <a:ext cx="1152128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1284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60712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안내와상담</a:t>
            </a:r>
            <a:endParaRPr lang="ko-KR" altLang="en-US" sz="1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1284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진료와검사</a:t>
            </a:r>
            <a:endParaRPr lang="ko-KR" altLang="en-US" sz="1000" b="1" dirty="0" smtClean="0"/>
          </a:p>
        </p:txBody>
      </p:sp>
      <p:sp>
        <p:nvSpPr>
          <p:cNvPr id="20" name="직사각형 19"/>
          <p:cNvSpPr/>
          <p:nvPr/>
        </p:nvSpPr>
        <p:spPr>
          <a:xfrm>
            <a:off x="459296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59296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수술센터</a:t>
            </a:r>
            <a:endParaRPr lang="ko-KR" altLang="en-US" sz="1000" b="1" dirty="0" smtClean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537176" y="1772816"/>
            <a:ext cx="32403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673080" y="1484784"/>
            <a:ext cx="1080120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67308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7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입원센터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675320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75320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8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회의와학습</a:t>
            </a:r>
            <a:endParaRPr lang="ko-KR" altLang="en-US" sz="1000" b="1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783332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33320" y="148478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전경과입구</a:t>
            </a:r>
            <a:endParaRPr lang="ko-KR" altLang="en-US" sz="10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88704" y="6165304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입원실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치료실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샴푸실로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운영되는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층 입원센터는 무엇보다 수술 후 쾌적하고 편안한 환경에서 휴식을 취할 수 있도록 설계되어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9874" name="Picture 2" descr="E:\0.차이나플랜_고객자료_2012\MD병원\storyboard\이미지\새폴더\크기변환_01_02_IMG_2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1" y="1916831"/>
            <a:ext cx="6267801" cy="41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941168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해외에서 방문하신 환자분들을 위하여 특실에서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인실까지 다양한 입원실을 운영 중에 있으며 대형모니터 설치 등 불편함이 없는 시설을 갖추고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입원기간 동안에는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시간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케어서비스를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제공 받으실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0898" name="Picture 2" descr="E:\0.차이나플랜_고객자료_2012\MD병원\storyboard\이미지\새폴더\크기변환_02_02_IMG_3021_특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620688"/>
            <a:ext cx="637586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941168"/>
            <a:ext cx="727280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 후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2~3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일 정도 집중관리기간에 드레싱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소독 등의 치료를 받는 치료실입니다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23" name="Picture 3" descr="E:\0.차이나플랜_고객자료_2012\MD병원\storyboard\이미지\새폴더\크기변환_01_01_IMG_3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7" y="548680"/>
            <a:ext cx="659199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941168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의 세심한 서비스를 경험하실 수 있는 샴푸실입니다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입원기간 중 환자분들이 편안하게 이용하실 수 있도록 별도로 운영하고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2946" name="Picture 2" descr="E:\0.차이나플랜_고객자료_2012\MD병원\storyboard\이미지\새폴더\크기변환_01_01_7 샴푸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476672"/>
            <a:ext cx="67000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병원미리보기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836712"/>
            <a:ext cx="7272808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서울 강남에 위치하고 있으며 최상의 결과와 환자보호를 위해 첨단 시설을 갖추고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한국의 가슴성형 전문병원으로는 최대의 규모로 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개 층 마다 전문서비스를 위한 시설과 인력을 배치하여 서비스하고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60712" y="1484784"/>
            <a:ext cx="1152128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1284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60712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안내와상담</a:t>
            </a:r>
            <a:endParaRPr lang="ko-KR" altLang="en-US" sz="1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1284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진료와검사</a:t>
            </a:r>
            <a:endParaRPr lang="ko-KR" altLang="en-US" sz="1000" b="1" dirty="0" smtClean="0"/>
          </a:p>
        </p:txBody>
      </p:sp>
      <p:sp>
        <p:nvSpPr>
          <p:cNvPr id="20" name="직사각형 19"/>
          <p:cNvSpPr/>
          <p:nvPr/>
        </p:nvSpPr>
        <p:spPr>
          <a:xfrm>
            <a:off x="459296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59296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수술센터</a:t>
            </a:r>
            <a:endParaRPr lang="ko-KR" altLang="en-US" sz="1000" b="1" dirty="0" smtClean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537176" y="1772816"/>
            <a:ext cx="32403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67308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67308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7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입원센터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6753200" y="1484784"/>
            <a:ext cx="1080120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75320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8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회의와학습</a:t>
            </a:r>
            <a:endParaRPr lang="ko-KR" altLang="en-US" sz="1000" b="1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783332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33320" y="148478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전경과입구</a:t>
            </a:r>
            <a:endParaRPr lang="ko-KR" altLang="en-US" sz="10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88704" y="6165304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끊임없이 연구하는 자세를 통해 최고의 위치를 지켜나가고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다양한 학회 활동과 최신 논문 등의 활동과 더불어 재수술 연구센터가 위치한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층의 회의실 전경입니다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3970" name="Picture 2" descr="E:\0.차이나플랜_고객자료_2012\MD병원\storyboard\이미지\새폴더\크기변환_01_01_8회의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1988840"/>
            <a:ext cx="6129888" cy="4084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941168"/>
            <a:ext cx="727280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대표원장님 뿐만 아니라 의료진과 간호사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전체직원들이 수시로 토론과 회의를 통해 실력을 키워가고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4994" name="Picture 2" descr="E:\0.차이나플랜_고객자료_2012\MD병원\storyboard\이미지\새폴더\크기변환_02_02_IMG_3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7" y="548679"/>
            <a:ext cx="6267801" cy="41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Left menu bar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의 정의</a:t>
            </a:r>
            <a:endParaRPr lang="ko-KR" altLang="en-US" sz="1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24240" y="2428868"/>
            <a:ext cx="2448272" cy="16482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TextBox 5"/>
          <p:cNvSpPr txBox="1"/>
          <p:nvPr/>
        </p:nvSpPr>
        <p:spPr>
          <a:xfrm>
            <a:off x="3595678" y="2571744"/>
            <a:ext cx="2231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ko-KR" altLang="en-US" sz="900" dirty="0" smtClean="0"/>
              <a:t>전화번호 </a:t>
            </a:r>
            <a:r>
              <a:rPr lang="en-US" altLang="ko-KR" sz="900" dirty="0" smtClean="0"/>
              <a:t>: +</a:t>
            </a:r>
            <a:r>
              <a:rPr lang="en-US" altLang="ko-KR" sz="900" dirty="0" smtClean="0"/>
              <a:t>82-2-542-0081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ko-KR" altLang="en-US" sz="900" dirty="0" err="1" smtClean="0"/>
              <a:t>이메일</a:t>
            </a:r>
            <a:r>
              <a:rPr lang="en-US" altLang="ko-KR" sz="900" dirty="0" smtClean="0"/>
              <a:t> : </a:t>
            </a:r>
            <a:r>
              <a:rPr lang="en-US" altLang="ko-KR" sz="900" dirty="0" smtClean="0"/>
              <a:t> 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QQ : </a:t>
            </a:r>
          </a:p>
          <a:p>
            <a:endParaRPr lang="en-US" altLang="ko-KR" sz="900" dirty="0" smtClean="0"/>
          </a:p>
          <a:p>
            <a:r>
              <a:rPr lang="ko-KR" altLang="en-US" sz="900" dirty="0" smtClean="0"/>
              <a:t>복무시간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평일 오전</a:t>
            </a:r>
            <a:r>
              <a:rPr lang="en-US" altLang="ko-KR" sz="900" dirty="0" smtClean="0"/>
              <a:t>9</a:t>
            </a:r>
            <a:r>
              <a:rPr lang="ko-KR" altLang="en-US" sz="900" dirty="0" smtClean="0"/>
              <a:t>시</a:t>
            </a:r>
            <a:r>
              <a:rPr lang="en-US" altLang="ko-KR" sz="900" dirty="0" smtClean="0"/>
              <a:t>~</a:t>
            </a:r>
            <a:r>
              <a:rPr lang="ko-KR" altLang="en-US" sz="900" dirty="0" smtClean="0"/>
              <a:t>오후 </a:t>
            </a:r>
            <a:r>
              <a:rPr lang="en-US" altLang="ko-KR" sz="900" dirty="0" smtClean="0"/>
              <a:t>6</a:t>
            </a:r>
            <a:r>
              <a:rPr lang="ko-KR" altLang="en-US" sz="900" dirty="0" smtClean="0"/>
              <a:t>시</a:t>
            </a:r>
            <a:r>
              <a:rPr lang="en-US" altLang="ko-KR" sz="900" dirty="0" smtClean="0"/>
              <a:t>30</a:t>
            </a:r>
            <a:r>
              <a:rPr lang="ko-KR" altLang="en-US" sz="900" dirty="0" smtClean="0"/>
              <a:t>분</a:t>
            </a:r>
            <a:endParaRPr lang="en-US" altLang="ko-KR" sz="900" dirty="0" smtClean="0"/>
          </a:p>
          <a:p>
            <a:r>
              <a:rPr lang="en-US" altLang="ko-KR" sz="900" dirty="0" smtClean="0"/>
              <a:t> </a:t>
            </a:r>
            <a:r>
              <a:rPr lang="en-US" altLang="ko-KR" sz="900" dirty="0" smtClean="0"/>
              <a:t>              </a:t>
            </a:r>
            <a:r>
              <a:rPr lang="ko-KR" altLang="en-US" sz="900" dirty="0" smtClean="0"/>
              <a:t>토요일 오전</a:t>
            </a:r>
            <a:r>
              <a:rPr lang="en-US" altLang="ko-KR" sz="900" dirty="0" smtClean="0"/>
              <a:t>9</a:t>
            </a:r>
            <a:r>
              <a:rPr lang="ko-KR" altLang="en-US" sz="900" dirty="0" smtClean="0"/>
              <a:t>시</a:t>
            </a:r>
            <a:r>
              <a:rPr lang="en-US" altLang="ko-KR" sz="900" dirty="0" smtClean="0"/>
              <a:t>~</a:t>
            </a:r>
            <a:r>
              <a:rPr lang="ko-KR" altLang="en-US" sz="900" dirty="0" smtClean="0"/>
              <a:t>오후 </a:t>
            </a:r>
            <a:r>
              <a:rPr lang="en-US" altLang="ko-KR" sz="900" dirty="0" smtClean="0"/>
              <a:t>4</a:t>
            </a:r>
            <a:r>
              <a:rPr lang="ko-KR" altLang="en-US" sz="900" dirty="0" smtClean="0"/>
              <a:t>시</a:t>
            </a:r>
            <a:endParaRPr lang="en-US" altLang="ko-KR" sz="900" dirty="0" smtClean="0"/>
          </a:p>
          <a:p>
            <a:r>
              <a:rPr lang="en-US" altLang="ko-KR" sz="900" dirty="0" smtClean="0"/>
              <a:t> </a:t>
            </a:r>
            <a:r>
              <a:rPr lang="en-US" altLang="ko-KR" sz="900" dirty="0" smtClean="0"/>
              <a:t>              </a:t>
            </a:r>
            <a:r>
              <a:rPr lang="ko-KR" altLang="en-US" sz="900" dirty="0" smtClean="0"/>
              <a:t>일요일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공휴일 휴진</a:t>
            </a:r>
            <a:r>
              <a:rPr lang="en-US" altLang="ko-KR" sz="900" dirty="0" smtClean="0"/>
              <a:t>  </a:t>
            </a:r>
            <a:endParaRPr lang="en-US" altLang="ko-KR" sz="900" dirty="0" smtClean="0"/>
          </a:p>
          <a:p>
            <a:endParaRPr lang="en-US" altLang="ko-KR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병원미리보기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836712"/>
            <a:ext cx="7272808" cy="5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서울 강남에 위치하고 있으며 최상의 결과와 환자보호를 위해 첨단 시설을 갖추고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한국의 가슴성형 전문병원으로는 최대의 규모로 총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개 층 마다 전문서비스를 위한 시설과 인력을 배치하여 서비스하고 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360712" y="1484784"/>
            <a:ext cx="1152128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51284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360712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안내와상담</a:t>
            </a:r>
            <a:endParaRPr lang="ko-KR" altLang="en-US" sz="1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1284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진료와검사</a:t>
            </a:r>
            <a:endParaRPr lang="ko-KR" altLang="en-US" sz="1000" b="1" dirty="0" smtClean="0"/>
          </a:p>
        </p:txBody>
      </p:sp>
      <p:sp>
        <p:nvSpPr>
          <p:cNvPr id="20" name="직사각형 19"/>
          <p:cNvSpPr/>
          <p:nvPr/>
        </p:nvSpPr>
        <p:spPr>
          <a:xfrm>
            <a:off x="459296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59296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수술센터</a:t>
            </a:r>
            <a:endParaRPr lang="ko-KR" altLang="en-US" sz="1000" b="1" dirty="0" smtClean="0"/>
          </a:p>
        </p:txBody>
      </p:sp>
      <p:cxnSp>
        <p:nvCxnSpPr>
          <p:cNvPr id="25" name="직선 연결선 24"/>
          <p:cNvCxnSpPr/>
          <p:nvPr/>
        </p:nvCxnSpPr>
        <p:spPr>
          <a:xfrm>
            <a:off x="6537176" y="1772816"/>
            <a:ext cx="324036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567308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673080" y="1484784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7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입원센터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6753200" y="1484784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753200" y="1484784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8</a:t>
            </a:r>
            <a:r>
              <a:rPr lang="ko-KR" altLang="en-US" sz="1000" b="1" dirty="0" smtClean="0"/>
              <a:t>층</a:t>
            </a:r>
            <a:r>
              <a:rPr lang="en-US" altLang="ko-KR" sz="1000" b="1" dirty="0" smtClean="0"/>
              <a:t>/</a:t>
            </a:r>
            <a:r>
              <a:rPr lang="ko-KR" altLang="en-US" sz="1000" b="1" dirty="0" err="1" smtClean="0"/>
              <a:t>회의와학습</a:t>
            </a:r>
            <a:endParaRPr lang="ko-KR" altLang="en-US" sz="1000" b="1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7833320" y="1484784"/>
            <a:ext cx="1080120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7833320" y="1484784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전경과입구</a:t>
            </a:r>
            <a:endParaRPr lang="ko-KR" altLang="en-US" sz="10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753200" y="191683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서울의 중심 강남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그 중에서도 패션과 미의 상징인 청담동에 위치한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병원의 전경입니다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지상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층에서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층까지 접수와 상담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진료시설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수술시설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회복실과 입원시설 등으로 운영되어지고 있으며 가슴전문병원으로는 한국에서 최대의 규모를 자랑합니다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86018" name="Picture 2" descr="E:\0.차이나플랜_고객자료_2012\MD병원\storyboard\이미지\새폴더\크기변환_01_01_건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3" y="1844824"/>
            <a:ext cx="4176464" cy="451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병원미리보기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72680" y="4941168"/>
            <a:ext cx="727280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최고의 시설과 최고의 실력을 갖춘 가슴성형 전문병원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에서 건강하고 안전한 아름다움을 찾으시기 바랍니다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7042" name="Picture 2" descr="E:\0.차이나플랜_고객자료_2012\MD병원\storyboard\이미지\새폴더\크기변환_01_01_IMG_3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80" y="548679"/>
            <a:ext cx="6375866" cy="424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최신장비소개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최신장비소개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360712" y="908720"/>
            <a:ext cx="7272808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관련이미지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13040" y="2276872"/>
            <a:ext cx="432048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최고 실력의 의료진과 함께 첨단장비를 갖추었습니다</a:t>
            </a:r>
            <a:r>
              <a:rPr lang="en-US" altLang="ko-KR" sz="1000" b="1" dirty="0" smtClean="0"/>
              <a:t>.</a:t>
            </a:r>
            <a:endParaRPr lang="ko-KR" altLang="ko-KR" sz="1000" b="1" dirty="0" smtClean="0"/>
          </a:p>
          <a:p>
            <a:r>
              <a:rPr lang="en-US" altLang="ko-KR" sz="1000" dirty="0" smtClean="0"/>
              <a:t>  </a:t>
            </a:r>
            <a:endParaRPr lang="ko-KR" altLang="ko-KR" sz="1000" dirty="0" smtClean="0"/>
          </a:p>
          <a:p>
            <a:r>
              <a:rPr lang="ko-KR" altLang="en-US" sz="1000" dirty="0" smtClean="0"/>
              <a:t>보다 안전한 시술과 최상의 결과를 얻기 위해 </a:t>
            </a:r>
            <a:r>
              <a:rPr lang="en-US" altLang="ko-KR" sz="1000" dirty="0" smtClean="0"/>
              <a:t>MD</a:t>
            </a:r>
            <a:r>
              <a:rPr lang="ko-KR" altLang="en-US" sz="1000" dirty="0" smtClean="0"/>
              <a:t>병원은 </a:t>
            </a:r>
            <a:r>
              <a:rPr lang="ko-KR" altLang="en-US" sz="1000" dirty="0" err="1" smtClean="0"/>
              <a:t>대학병원급의</a:t>
            </a:r>
            <a:r>
              <a:rPr lang="ko-KR" altLang="en-US" sz="1000" dirty="0" smtClean="0"/>
              <a:t> 최신장비를 보유하고 잇습니다</a:t>
            </a:r>
            <a:r>
              <a:rPr lang="en-US" altLang="ko-KR" sz="1000" dirty="0" smtClean="0"/>
              <a:t>.</a:t>
            </a:r>
            <a:endParaRPr lang="ko-KR" altLang="ko-KR" sz="1000" dirty="0" smtClean="0"/>
          </a:p>
        </p:txBody>
      </p:sp>
      <p:pic>
        <p:nvPicPr>
          <p:cNvPr id="26" name="그림 25" descr="mdhospital_co_kr_20120524_201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704" y="3501008"/>
            <a:ext cx="7272808" cy="355370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92561" y="4365104"/>
            <a:ext cx="71287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http://www.mdhospital.co.kr/about/equipment.jsp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와 동일한 구도로 잡아주세요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텍스트와 이미지 자료는  홈페이지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01.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엠디병원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docx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에 있습니다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최신장비소개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mdhospital_co_kr_20120524_202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5865" y="0"/>
            <a:ext cx="56742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최신장비소개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 descr="mdhospital_co_kr_20120524_202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365" y="0"/>
            <a:ext cx="55792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최신장비소개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mdhospital_co_kr_20120524_202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1607" y="0"/>
            <a:ext cx="60027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외국고객서비스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외국고객서비스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360712" y="908720"/>
            <a:ext cx="7272808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관련이미지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13040" y="2276872"/>
            <a:ext cx="432048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세계 각국에서 </a:t>
            </a:r>
            <a:r>
              <a:rPr lang="en-US" altLang="ko-KR" sz="1000" b="1" dirty="0" smtClean="0"/>
              <a:t>MD</a:t>
            </a:r>
            <a:r>
              <a:rPr lang="ko-KR" altLang="en-US" sz="1000" b="1" dirty="0" smtClean="0"/>
              <a:t>의 실력을 인정하고 있습니다</a:t>
            </a:r>
            <a:r>
              <a:rPr lang="en-US" altLang="ko-KR" sz="1000" b="1" dirty="0" smtClean="0"/>
              <a:t>.</a:t>
            </a:r>
            <a:endParaRPr lang="ko-KR" altLang="ko-KR" sz="1000" b="1" dirty="0" smtClean="0"/>
          </a:p>
          <a:p>
            <a:r>
              <a:rPr lang="en-US" altLang="ko-KR" sz="1000" dirty="0" smtClean="0"/>
              <a:t>  </a:t>
            </a:r>
            <a:endParaRPr lang="ko-KR" altLang="ko-KR" sz="1000" dirty="0" smtClean="0"/>
          </a:p>
          <a:p>
            <a:r>
              <a:rPr lang="ko-KR" altLang="en-US" sz="1000" dirty="0" smtClean="0"/>
              <a:t>이미 한국에서는 가슴 성형의 전문성과 실력으로 인정 받은 </a:t>
            </a:r>
            <a:r>
              <a:rPr lang="en-US" altLang="ko-KR" sz="1000" dirty="0" smtClean="0"/>
              <a:t>MD</a:t>
            </a:r>
            <a:r>
              <a:rPr lang="ko-KR" altLang="en-US" sz="1000" dirty="0" smtClean="0"/>
              <a:t>병원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점차 늘어나는 외국 환자들을 위해 편안한 서비스를 준비하고 </a:t>
            </a:r>
            <a:r>
              <a:rPr lang="ko-KR" altLang="en-US" sz="1000" dirty="0" smtClean="0"/>
              <a:t>있</a:t>
            </a:r>
            <a:r>
              <a:rPr lang="ko-KR" altLang="en-US" sz="1000" dirty="0" smtClean="0"/>
              <a:t>습니다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ko-KR" sz="1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60712" y="3429000"/>
            <a:ext cx="6912768" cy="84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외국어통역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중국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미국 등 외국 환자분들의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편의를 위해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외국어에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능통한 직원이 항상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대기 중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상담에서부터 수술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퇴원에 이르는 모든 과정에서 언어적 불편함이 없도록 모든 준비가 되어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7056" y="4437112"/>
            <a:ext cx="38164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공항 픽업 및 교통 서비스 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인천 혹은 김포공항으로 입국하는 순간부터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병원의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세심한 서비스는 시작됩니다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사전 예약되신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외국인 고객을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위하여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전용 차량을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준비했습니다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 smtClean="0"/>
          </a:p>
          <a:p>
            <a:pPr>
              <a:lnSpc>
                <a:spcPct val="150000"/>
              </a:lnSpc>
            </a:pPr>
            <a:endParaRPr lang="en-US" altLang="ko-KR" sz="900" dirty="0" smtClean="0"/>
          </a:p>
          <a:p>
            <a:endParaRPr lang="ko-KR" altLang="en-US" sz="9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32520" y="5013176"/>
            <a:ext cx="112562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이미지 교체</a:t>
            </a:r>
          </a:p>
        </p:txBody>
      </p:sp>
      <p:cxnSp>
        <p:nvCxnSpPr>
          <p:cNvPr id="16" name="Shape 15"/>
          <p:cNvCxnSpPr>
            <a:endCxn id="14" idx="2"/>
          </p:cNvCxnSpPr>
          <p:nvPr/>
        </p:nvCxnSpPr>
        <p:spPr>
          <a:xfrm rot="10800000">
            <a:off x="1195336" y="5320954"/>
            <a:ext cx="1525417" cy="772343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Documents and Settings\Administrator\바탕 화면\업무영역\5. 고객자료\00 병원\원진성형외과\0802\one\V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4437112"/>
            <a:ext cx="2952328" cy="202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외국고객서비스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8704" y="548680"/>
            <a:ext cx="69127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숙소 및 호텔 서비스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서울에서 상담 과 수술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회복기간 동안 안전한고 편안한 숙소를 제공해 드립니다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입국 전 예약 시에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전담직원과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논의하시어 서비스를 받으실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9429" y="1484784"/>
            <a:ext cx="38164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수술 후 관리 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 후 관리와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케어를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위해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병원에는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최신시설의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회복실을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운영하고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 후 출국 전까지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의료진의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케어서비스를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받으시면서 안전하고 편안한 회복을 하실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900" dirty="0" smtClean="0"/>
          </a:p>
          <a:p>
            <a:pPr>
              <a:lnSpc>
                <a:spcPct val="150000"/>
              </a:lnSpc>
            </a:pPr>
            <a:endParaRPr lang="en-US" altLang="ko-KR" sz="900" dirty="0" smtClean="0"/>
          </a:p>
          <a:p>
            <a:endParaRPr lang="ko-KR" altLang="en-US" sz="9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301076" y="3933056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관광안내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서울은 수 많은 볼거리와 먹거리가 있는 매력적인 도시입니다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병원의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수술은 수술 후 며칠 이내에 거리를 활보할 수 있을 정도의 탁월한 실력을 자랑합니다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만약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외국인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환자분께서 서울 관광을 원하신다면 최상의 관광안내 서비스를 경험하실 수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pic>
        <p:nvPicPr>
          <p:cNvPr id="88066" name="Picture 2" descr="E:\0.차이나플랜_고객자료_2012\MD병원\storyboard\이미지\새폴더\크기변환_02_02_IMG_3021_특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1628800"/>
            <a:ext cx="3096344" cy="206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진료안내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병원 진료안내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5" name="그림 14" descr="mdhospital_co_kr_20120524_203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704" y="980728"/>
            <a:ext cx="5802113" cy="396505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664968" y="1196752"/>
            <a:ext cx="4032448" cy="21602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520952" y="476672"/>
            <a:ext cx="45961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아이콘이 병원의 특징을 잘 나타내고 있습니다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한국어 홈페이지의 이미지를 그대로 살려 배치해 주세요</a:t>
            </a:r>
          </a:p>
        </p:txBody>
      </p:sp>
      <p:cxnSp>
        <p:nvCxnSpPr>
          <p:cNvPr id="20" name="Shape 19"/>
          <p:cNvCxnSpPr>
            <a:endCxn id="18" idx="1"/>
          </p:cNvCxnSpPr>
          <p:nvPr/>
        </p:nvCxnSpPr>
        <p:spPr>
          <a:xfrm rot="16200000" flipV="1">
            <a:off x="4507741" y="751493"/>
            <a:ext cx="458470" cy="432048"/>
          </a:xfrm>
          <a:prstGeom prst="bentConnector4">
            <a:avLst>
              <a:gd name="adj1" fmla="val 21469"/>
              <a:gd name="adj2" fmla="val 152911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1152" y="4077072"/>
            <a:ext cx="266429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전화</a:t>
            </a:r>
            <a:r>
              <a:rPr lang="en-US" altLang="ko-KR" sz="1000" b="1" dirty="0" smtClean="0"/>
              <a:t> +82-2-542-0081(</a:t>
            </a:r>
            <a:r>
              <a:rPr lang="ko-KR" altLang="en-US" sz="1000" b="1" dirty="0" smtClean="0"/>
              <a:t>외국어 담당직원</a:t>
            </a:r>
            <a:r>
              <a:rPr lang="en-US" altLang="ko-KR" sz="1000" b="1" dirty="0" smtClean="0"/>
              <a:t>)</a:t>
            </a:r>
          </a:p>
          <a:p>
            <a:r>
              <a:rPr lang="ko-KR" altLang="en-US" sz="1000" b="1" dirty="0" smtClean="0"/>
              <a:t>메일  </a:t>
            </a:r>
            <a:r>
              <a:rPr lang="en-US" altLang="ko-KR" sz="1000" b="1" dirty="0" smtClean="0">
                <a:hlinkClick r:id="rId3"/>
              </a:rPr>
              <a:t>000000@sina.com.cn</a:t>
            </a:r>
            <a:endParaRPr lang="en-US" altLang="ko-KR" sz="1000" b="1" dirty="0" smtClean="0"/>
          </a:p>
          <a:p>
            <a:endParaRPr lang="en-US" altLang="ko-KR" sz="1000" b="1" dirty="0" smtClean="0"/>
          </a:p>
          <a:p>
            <a:r>
              <a:rPr lang="ko-KR" altLang="en-US" sz="1000" b="1" dirty="0" smtClean="0"/>
              <a:t>전화와 메일을 통하여 친절하고 자세한 상담을 받으실 수 있습니다</a:t>
            </a:r>
            <a:r>
              <a:rPr lang="en-US" altLang="ko-KR" sz="1000" b="1" dirty="0" smtClean="0"/>
              <a:t>.</a:t>
            </a:r>
            <a:endParaRPr lang="ko-KR" alt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:\0.차이나플랜_고객자료_2012\MD병원\엠디 병원\중국어약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1412775"/>
            <a:ext cx="5472608" cy="328356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오시는길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병원 </a:t>
            </a:r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오시는길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ko-KR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가슴성형의 특징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의료진 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MD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사회공헌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논문 및 학술발표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병원 미리 보기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최신장비소개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외국고객서비스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진료안내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오시는길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병원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60712" y="908720"/>
            <a:ext cx="1152128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584848" y="90872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60712" y="908720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약도로보기</a:t>
            </a:r>
            <a:endParaRPr lang="ko-KR" altLang="en-US" sz="10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84848" y="908720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구글지도보기</a:t>
            </a:r>
            <a:r>
              <a:rPr lang="en-US" altLang="ko-KR" sz="1000" b="1" dirty="0" smtClean="0"/>
              <a:t> </a:t>
            </a:r>
            <a:endParaRPr lang="ko-KR" altLang="en-US" sz="10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440832" y="2420888"/>
            <a:ext cx="5655715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제공된 자료 중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“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엠디병원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_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중국어약도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r>
              <a:rPr lang="en-US" altLang="ko-KR" sz="1400" b="1" dirty="0" err="1" smtClean="0">
                <a:solidFill>
                  <a:srgbClr val="C00000"/>
                </a:solidFill>
              </a:rPr>
              <a:t>ai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”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를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활용하여 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다시 그려주세요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영문은 약도가 현재 없습니다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번역하여 제작합니다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순서는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1.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약도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2.API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입니다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6696" y="508518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사전에 예약을 하신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외국 환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자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분을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위해 공항 픽업 서비스를 실시하고 있습니다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만약 별도로 방문하셔야 하는 경우 아래의 안내에 따라 오시면 됩니다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88704" y="4725144"/>
            <a:ext cx="4953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 서울특별시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강남구 청담동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84-6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소나무빌딩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4~8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층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| Tel : +82-2-542-0081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9064" y="620688"/>
            <a:ext cx="204735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C00000"/>
                </a:solidFill>
              </a:rPr>
              <a:t>구글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API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로 변환합니다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26" name="꺾인 연결선 25"/>
          <p:cNvCxnSpPr>
            <a:stCxn id="12" idx="3"/>
            <a:endCxn id="24" idx="1"/>
          </p:cNvCxnSpPr>
          <p:nvPr/>
        </p:nvCxnSpPr>
        <p:spPr>
          <a:xfrm flipV="1">
            <a:off x="4664968" y="774577"/>
            <a:ext cx="864096" cy="278159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Right bar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의 정의</a:t>
            </a:r>
            <a:endParaRPr lang="ko-KR" altLang="en-US" sz="18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04928" y="2132856"/>
            <a:ext cx="1296144" cy="2016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4372" y="2428868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900" dirty="0" smtClean="0"/>
              <a:t>QQ</a:t>
            </a:r>
            <a:r>
              <a:rPr lang="ko-KR" altLang="en-US" sz="900" dirty="0" smtClean="0"/>
              <a:t>상담</a:t>
            </a:r>
            <a:endParaRPr lang="ko-KR" altLang="en-US" sz="9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20952" y="3645024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ko-KR" altLang="en-US" sz="900" dirty="0" err="1" smtClean="0"/>
              <a:t>수술전후사진</a:t>
            </a:r>
            <a:endParaRPr lang="ko-KR" altLang="en-US" sz="900" dirty="0" smtClean="0"/>
          </a:p>
        </p:txBody>
      </p:sp>
      <p:sp>
        <p:nvSpPr>
          <p:cNvPr id="11" name="TextBox 8"/>
          <p:cNvSpPr txBox="1"/>
          <p:nvPr/>
        </p:nvSpPr>
        <p:spPr>
          <a:xfrm>
            <a:off x="4524372" y="2857496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ko-KR" altLang="en-US" sz="900" dirty="0" smtClean="0"/>
              <a:t>온라인상담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0952" y="328498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ko-KR" altLang="en-US" sz="900" dirty="0" smtClean="0"/>
              <a:t>비용문의</a:t>
            </a:r>
            <a:endParaRPr lang="ko-KR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오시는길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672" y="54868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인천공항에서</a:t>
            </a:r>
            <a:endParaRPr lang="ko-KR" altLang="en-US" sz="2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2072680" y="980728"/>
          <a:ext cx="6604000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68"/>
                <a:gridCol w="539023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리무진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인천공항에서 병원으로 오는 리무진의 번호와 </a:t>
                      </a:r>
                      <a:r>
                        <a:rPr lang="ko-KR" altLang="en-US" sz="900" dirty="0" err="1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탑승장을</a:t>
                      </a:r>
                      <a:r>
                        <a:rPr lang="ko-KR" altLang="en-US" sz="90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알려주세요</a:t>
                      </a:r>
                      <a:r>
                        <a:rPr lang="en-US" altLang="ko-KR" sz="90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6372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공항철도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지하철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공항과 연결된 공항철도를 이용하여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김포공항역에서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호선 지하철로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환승</a:t>
                      </a:r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고속터미널역에서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호선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대화방면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으로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환승</a:t>
                      </a:r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3. 3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호선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압구정에서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하차하여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번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출구로 나와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택시 이용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(5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분 거리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072680" y="227687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김포공항에서</a:t>
            </a:r>
            <a:endParaRPr lang="ko-KR" altLang="en-US" sz="2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2072680" y="2636912"/>
          <a:ext cx="6604000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68"/>
                <a:gridCol w="539023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리무진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김포공항에서 병원으로 오는 리무진의 번호와 </a:t>
                      </a:r>
                      <a:r>
                        <a:rPr lang="ko-KR" altLang="en-US" sz="900" dirty="0" err="1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탑승장을</a:t>
                      </a:r>
                      <a:r>
                        <a:rPr lang="ko-KR" altLang="en-US" sz="90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알려주세요</a:t>
                      </a:r>
                      <a:r>
                        <a:rPr lang="en-US" altLang="ko-KR" sz="900" dirty="0" smtClean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900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63727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공항철도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지하철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공항과 연결된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김포공항역에서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호선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신논현방향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지하철 탑승</a:t>
                      </a:r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고속터미널역에서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호선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대화방면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으로 </a:t>
                      </a:r>
                      <a:r>
                        <a:rPr lang="ko-KR" altLang="en-US" sz="9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환승</a:t>
                      </a:r>
                      <a:endParaRPr lang="en-US" altLang="ko-KR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3. 3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호선 압구정에서 하차하여 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번 출구로 나와 택시 이용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(5</a:t>
                      </a:r>
                      <a:r>
                        <a:rPr lang="ko-KR" altLang="en-US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분 거리</a:t>
                      </a: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72680" y="386104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택시이용시</a:t>
            </a:r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072680" y="4221088"/>
            <a:ext cx="662473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기사님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청담동에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있는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병원으로 가주세요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”(02-542-0081)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2680" y="4581128"/>
            <a:ext cx="3031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위의 글과 약도를 인쇄해서 택시기사님께 보여 주세요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!!</a:t>
            </a:r>
            <a:endParaRPr lang="ko-KR" altLang="en-US" sz="9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473280" y="4797152"/>
            <a:ext cx="1224136" cy="288032"/>
          </a:xfrm>
          <a:prstGeom prst="rect">
            <a:avLst/>
          </a:prstGeom>
          <a:solidFill>
            <a:srgbClr val="E96C0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9304" y="486916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인쇄하기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488" y="5661248"/>
            <a:ext cx="359585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변경사항이 있으시면 채워주시기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856656" y="476672"/>
            <a:ext cx="7056784" cy="3384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꺾인 연결선 34"/>
          <p:cNvCxnSpPr>
            <a:stCxn id="33" idx="1"/>
          </p:cNvCxnSpPr>
          <p:nvPr/>
        </p:nvCxnSpPr>
        <p:spPr>
          <a:xfrm rot="10800000" flipV="1">
            <a:off x="1136576" y="2168860"/>
            <a:ext cx="720080" cy="3492388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3080792" y="1628800"/>
            <a:ext cx="4181024" cy="345353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가슴성형센터</a:t>
            </a:r>
            <a: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/>
            </a:r>
            <a:b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유방검진센터</a:t>
            </a:r>
            <a: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/>
            </a:r>
            <a:b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수술</a:t>
            </a:r>
            <a: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/</a:t>
            </a:r>
            <a:r>
              <a:rPr lang="ko-KR" altLang="en-US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마취센터</a:t>
            </a:r>
            <a: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/>
            </a:r>
            <a:b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가슴관리센터</a:t>
            </a:r>
            <a:endParaRPr lang="ko-KR" altLang="en-US" sz="3600" dirty="0" smtClean="0">
              <a:solidFill>
                <a:srgbClr val="0D2B6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진료과목제작방안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560" y="2132856"/>
            <a:ext cx="8185254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현재 진료과목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contents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는 한국어와 중국어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영어 번역본이 모두 제공되어져 있습니다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한국어자료에는 이미지가 삽입되어 있으며 번역본은 텍스트 파일입니다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각 사이트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맵에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맞게 잘 정리되어 있습니다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디자이너는 페이지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구성시에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한국어 사이트를 참조하시어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활용 가능한 이미지를 잘 선택하여 주시기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카테고리 구조는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사이트맵과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동일합니다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3008784" y="2852936"/>
            <a:ext cx="4181024" cy="108012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60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수술전후사진</a:t>
            </a:r>
            <a:endParaRPr lang="ko-KR" altLang="en-US" sz="3600" dirty="0" smtClean="0">
              <a:solidFill>
                <a:srgbClr val="0D2B6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수술전후사진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0472" y="548680"/>
            <a:ext cx="1152128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35260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00472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가슴확대</a:t>
            </a:r>
            <a:endParaRPr lang="ko-KR" altLang="en-US" sz="10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52600" y="548680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가슴재수술</a:t>
            </a:r>
            <a:endParaRPr lang="ko-KR" altLang="en-US" sz="1000" b="1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243272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432720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가슴축소</a:t>
            </a:r>
            <a:endParaRPr lang="ko-KR" altLang="en-US" sz="1000" b="1" dirty="0" smtClean="0"/>
          </a:p>
        </p:txBody>
      </p:sp>
      <p:cxnSp>
        <p:nvCxnSpPr>
          <p:cNvPr id="21" name="직선 연결선 20"/>
          <p:cNvCxnSpPr/>
          <p:nvPr/>
        </p:nvCxnSpPr>
        <p:spPr>
          <a:xfrm>
            <a:off x="4376936" y="836712"/>
            <a:ext cx="518457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351284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12840" y="548680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처진가슴교정술</a:t>
            </a:r>
            <a:endParaRPr lang="ko-KR" altLang="en-US" sz="1000" b="1" dirty="0" smtClean="0"/>
          </a:p>
        </p:txBody>
      </p:sp>
      <p:sp>
        <p:nvSpPr>
          <p:cNvPr id="25" name="직사각형 24"/>
          <p:cNvSpPr/>
          <p:nvPr/>
        </p:nvSpPr>
        <p:spPr>
          <a:xfrm>
            <a:off x="459296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592960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유방재건</a:t>
            </a:r>
            <a:endParaRPr lang="ko-KR" altLang="en-US" sz="1000" b="1" dirty="0" smtClean="0"/>
          </a:p>
        </p:txBody>
      </p:sp>
      <p:sp>
        <p:nvSpPr>
          <p:cNvPr id="28" name="직사각형 27"/>
          <p:cNvSpPr/>
          <p:nvPr/>
        </p:nvSpPr>
        <p:spPr>
          <a:xfrm>
            <a:off x="567308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673080" y="548680"/>
            <a:ext cx="944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함몰유두교정</a:t>
            </a:r>
            <a:endParaRPr lang="ko-KR" altLang="en-US" sz="1000" b="1" dirty="0" smtClean="0"/>
          </a:p>
        </p:txBody>
      </p:sp>
      <p:sp>
        <p:nvSpPr>
          <p:cNvPr id="31" name="직사각형 30"/>
          <p:cNvSpPr/>
          <p:nvPr/>
        </p:nvSpPr>
        <p:spPr>
          <a:xfrm>
            <a:off x="675320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753200" y="548680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기타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783332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833320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전체보기</a:t>
            </a:r>
            <a:endParaRPr lang="ko-KR" altLang="en-US" sz="1000" b="1" dirty="0" smtClean="0"/>
          </a:p>
        </p:txBody>
      </p:sp>
      <p:pic>
        <p:nvPicPr>
          <p:cNvPr id="35" name="그림 34" descr="mdhospital_co_kr_20120524_212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1484784"/>
            <a:ext cx="4497834" cy="2042792"/>
          </a:xfrm>
          <a:prstGeom prst="rect">
            <a:avLst/>
          </a:prstGeom>
        </p:spPr>
      </p:pic>
      <p:pic>
        <p:nvPicPr>
          <p:cNvPr id="36" name="그림 35" descr="mdhospital_co_kr_20120524_212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3645024"/>
            <a:ext cx="622424" cy="223684"/>
          </a:xfrm>
          <a:prstGeom prst="rect">
            <a:avLst/>
          </a:prstGeom>
        </p:spPr>
      </p:pic>
      <p:pic>
        <p:nvPicPr>
          <p:cNvPr id="37" name="그림 36" descr="mdhospital_co_kr_20120524_212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472" y="3933056"/>
            <a:ext cx="611889" cy="19469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48544" y="3645024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절벽가슴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163cm, 48kg</a:t>
            </a:r>
            <a:endParaRPr lang="ko-KR" altLang="en-US" sz="9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544" y="3861048"/>
            <a:ext cx="2117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좌우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코젤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275cc -&gt;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수술 후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Full B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컵</a:t>
            </a:r>
            <a:endParaRPr lang="ko-KR" altLang="en-US" sz="9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" name="그림 39" descr="mdhospital_co_kr_20120524_212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472" y="4293096"/>
            <a:ext cx="4536504" cy="2060355"/>
          </a:xfrm>
          <a:prstGeom prst="rect">
            <a:avLst/>
          </a:prstGeom>
        </p:spPr>
      </p:pic>
      <p:pic>
        <p:nvPicPr>
          <p:cNvPr id="41" name="그림 40" descr="mdhospital_co_kr_20120524_213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7016" y="1484784"/>
            <a:ext cx="4018260" cy="682906"/>
          </a:xfrm>
          <a:prstGeom prst="rect">
            <a:avLst/>
          </a:prstGeom>
        </p:spPr>
      </p:pic>
      <p:pic>
        <p:nvPicPr>
          <p:cNvPr id="43" name="그림 42" descr="mdhospital_co_kr_20120524_213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9024" y="2204864"/>
            <a:ext cx="3960440" cy="652873"/>
          </a:xfrm>
          <a:prstGeom prst="rect">
            <a:avLst/>
          </a:prstGeom>
        </p:spPr>
      </p:pic>
      <p:pic>
        <p:nvPicPr>
          <p:cNvPr id="44" name="그림 43" descr="mdhospital_co_kr_20120524_213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7016" y="2852936"/>
            <a:ext cx="4018260" cy="682906"/>
          </a:xfrm>
          <a:prstGeom prst="rect">
            <a:avLst/>
          </a:prstGeom>
        </p:spPr>
      </p:pic>
      <p:pic>
        <p:nvPicPr>
          <p:cNvPr id="45" name="그림 44" descr="mdhospital_co_kr_20120524_213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9024" y="3573016"/>
            <a:ext cx="3960440" cy="652873"/>
          </a:xfrm>
          <a:prstGeom prst="rect">
            <a:avLst/>
          </a:prstGeom>
        </p:spPr>
      </p:pic>
      <p:pic>
        <p:nvPicPr>
          <p:cNvPr id="46" name="그림 45" descr="mdhospital_co_kr_20120524_213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9024" y="4221088"/>
            <a:ext cx="4018260" cy="68290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00472" y="1052736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가슴확대술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전후사진</a:t>
            </a:r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" name="그림 48" descr="페이징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45088" y="5085184"/>
            <a:ext cx="2581275" cy="25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수술전후사진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해설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0472" y="548680"/>
            <a:ext cx="1152128" cy="2880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35260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00472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가슴확대</a:t>
            </a:r>
            <a:endParaRPr lang="ko-KR" altLang="en-US" sz="10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52600" y="548680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가슴재수술</a:t>
            </a:r>
            <a:endParaRPr lang="ko-KR" altLang="en-US" sz="1000" b="1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243272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432720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가슴축소</a:t>
            </a:r>
            <a:endParaRPr lang="ko-KR" altLang="en-US" sz="1000" b="1" dirty="0" smtClean="0"/>
          </a:p>
        </p:txBody>
      </p:sp>
      <p:cxnSp>
        <p:nvCxnSpPr>
          <p:cNvPr id="21" name="직선 연결선 20"/>
          <p:cNvCxnSpPr/>
          <p:nvPr/>
        </p:nvCxnSpPr>
        <p:spPr>
          <a:xfrm>
            <a:off x="4376936" y="836712"/>
            <a:ext cx="518457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351284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12840" y="548680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처진가슴교정술</a:t>
            </a:r>
            <a:endParaRPr lang="ko-KR" altLang="en-US" sz="1000" b="1" dirty="0" smtClean="0"/>
          </a:p>
        </p:txBody>
      </p:sp>
      <p:sp>
        <p:nvSpPr>
          <p:cNvPr id="25" name="직사각형 24"/>
          <p:cNvSpPr/>
          <p:nvPr/>
        </p:nvSpPr>
        <p:spPr>
          <a:xfrm>
            <a:off x="459296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592960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유방재건</a:t>
            </a:r>
            <a:endParaRPr lang="ko-KR" altLang="en-US" sz="1000" b="1" dirty="0" smtClean="0"/>
          </a:p>
        </p:txBody>
      </p:sp>
      <p:sp>
        <p:nvSpPr>
          <p:cNvPr id="28" name="직사각형 27"/>
          <p:cNvSpPr/>
          <p:nvPr/>
        </p:nvSpPr>
        <p:spPr>
          <a:xfrm>
            <a:off x="567308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673080" y="548680"/>
            <a:ext cx="944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함몰유두교정</a:t>
            </a:r>
            <a:endParaRPr lang="ko-KR" altLang="en-US" sz="1000" b="1" dirty="0" smtClean="0"/>
          </a:p>
        </p:txBody>
      </p:sp>
      <p:sp>
        <p:nvSpPr>
          <p:cNvPr id="31" name="직사각형 30"/>
          <p:cNvSpPr/>
          <p:nvPr/>
        </p:nvSpPr>
        <p:spPr>
          <a:xfrm>
            <a:off x="675320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753200" y="548680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기타</a:t>
            </a:r>
            <a:endParaRPr lang="ko-KR" altLang="en-US" sz="1000" b="1" dirty="0" smtClean="0"/>
          </a:p>
        </p:txBody>
      </p:sp>
      <p:sp>
        <p:nvSpPr>
          <p:cNvPr id="33" name="직사각형 32"/>
          <p:cNvSpPr/>
          <p:nvPr/>
        </p:nvSpPr>
        <p:spPr>
          <a:xfrm>
            <a:off x="7833320" y="548680"/>
            <a:ext cx="108012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833320" y="548680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전체보기</a:t>
            </a:r>
            <a:endParaRPr lang="ko-KR" altLang="en-US" sz="1000" b="1" dirty="0" smtClean="0"/>
          </a:p>
        </p:txBody>
      </p:sp>
      <p:pic>
        <p:nvPicPr>
          <p:cNvPr id="35" name="그림 34" descr="mdhospital_co_kr_20120524_212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1484784"/>
            <a:ext cx="4497834" cy="2042792"/>
          </a:xfrm>
          <a:prstGeom prst="rect">
            <a:avLst/>
          </a:prstGeom>
        </p:spPr>
      </p:pic>
      <p:pic>
        <p:nvPicPr>
          <p:cNvPr id="36" name="그림 35" descr="mdhospital_co_kr_20120524_212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3645024"/>
            <a:ext cx="622424" cy="223684"/>
          </a:xfrm>
          <a:prstGeom prst="rect">
            <a:avLst/>
          </a:prstGeom>
        </p:spPr>
      </p:pic>
      <p:pic>
        <p:nvPicPr>
          <p:cNvPr id="37" name="그림 36" descr="mdhospital_co_kr_20120524_212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472" y="3933056"/>
            <a:ext cx="611889" cy="19469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48544" y="3645024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절벽가슴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163cm, 48kg</a:t>
            </a:r>
            <a:endParaRPr lang="ko-KR" altLang="en-US" sz="9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544" y="3861048"/>
            <a:ext cx="2117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좌우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코젤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275cc -&gt;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수술 후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Full B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컵</a:t>
            </a:r>
            <a:endParaRPr lang="ko-KR" altLang="en-US" sz="9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" name="그림 39" descr="mdhospital_co_kr_20120524_2126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472" y="4293096"/>
            <a:ext cx="4536504" cy="2060355"/>
          </a:xfrm>
          <a:prstGeom prst="rect">
            <a:avLst/>
          </a:prstGeom>
        </p:spPr>
      </p:pic>
      <p:pic>
        <p:nvPicPr>
          <p:cNvPr id="41" name="그림 40" descr="mdhospital_co_kr_20120524_213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7016" y="1484784"/>
            <a:ext cx="4018260" cy="682906"/>
          </a:xfrm>
          <a:prstGeom prst="rect">
            <a:avLst/>
          </a:prstGeom>
        </p:spPr>
      </p:pic>
      <p:pic>
        <p:nvPicPr>
          <p:cNvPr id="43" name="그림 42" descr="mdhospital_co_kr_20120524_213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9024" y="2204864"/>
            <a:ext cx="3960440" cy="652873"/>
          </a:xfrm>
          <a:prstGeom prst="rect">
            <a:avLst/>
          </a:prstGeom>
        </p:spPr>
      </p:pic>
      <p:pic>
        <p:nvPicPr>
          <p:cNvPr id="44" name="그림 43" descr="mdhospital_co_kr_20120524_213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7016" y="2852936"/>
            <a:ext cx="4018260" cy="682906"/>
          </a:xfrm>
          <a:prstGeom prst="rect">
            <a:avLst/>
          </a:prstGeom>
        </p:spPr>
      </p:pic>
      <p:pic>
        <p:nvPicPr>
          <p:cNvPr id="45" name="그림 44" descr="mdhospital_co_kr_20120524_2132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9024" y="3573016"/>
            <a:ext cx="3960440" cy="652873"/>
          </a:xfrm>
          <a:prstGeom prst="rect">
            <a:avLst/>
          </a:prstGeom>
        </p:spPr>
      </p:pic>
      <p:pic>
        <p:nvPicPr>
          <p:cNvPr id="46" name="그림 45" descr="mdhospital_co_kr_20120524_213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9024" y="4221088"/>
            <a:ext cx="4018260" cy="68290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00472" y="1052736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가슴확대술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전후사진</a:t>
            </a:r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" name="그림 48" descr="페이징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45088" y="5085184"/>
            <a:ext cx="2581275" cy="257175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0" y="1340768"/>
            <a:ext cx="5025008" cy="52565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5313040" y="5949280"/>
            <a:ext cx="36004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확대사진 영역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–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케이스당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5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장까지 연속으로 확대사진을 노출합니다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유형과 수술방법은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첫번째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확대사진 하단에 위치합니다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cxnSp>
        <p:nvCxnSpPr>
          <p:cNvPr id="51" name="꺾인 연결선 50"/>
          <p:cNvCxnSpPr/>
          <p:nvPr/>
        </p:nvCxnSpPr>
        <p:spPr>
          <a:xfrm rot="16200000" flipH="1">
            <a:off x="4953000" y="5373216"/>
            <a:ext cx="648072" cy="50405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5025008" y="1340768"/>
            <a:ext cx="4248472" cy="360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5817096" y="2564904"/>
            <a:ext cx="371447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C00000"/>
                </a:solidFill>
              </a:rPr>
              <a:t>썸네일영역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가로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세로의 수량은 디자이너의 판단에 따라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설정해 주세요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8744" y="188640"/>
            <a:ext cx="694933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Client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요구사항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–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레이어와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같이 잦은 클릭이 번거롭다고 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왼쪽 메뉴를 없애고 전체 페이지를 사용하면서 확대사진의 노출 수량을 극대화 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3008784" y="2852936"/>
            <a:ext cx="4181024" cy="108012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미디어센터</a:t>
            </a:r>
            <a:endParaRPr lang="ko-KR" altLang="en-US" sz="3600" dirty="0" smtClean="0">
              <a:solidFill>
                <a:srgbClr val="0D2B6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20111227012226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1772816"/>
            <a:ext cx="3744416" cy="222641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미디어센터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방송자료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방송자료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방송자료</a:t>
                      </a:r>
                      <a:endParaRPr lang="en-US" altLang="ko-KR" sz="105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신문잡지자료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홍보동영상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공지사항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미디어센터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8704" y="83671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병원은 실력과 전문성을 인정 받아 한국의 수많은 유명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TV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매체에 출연하여 가슴성형에 대한 정확한 지식과 정보를 전달해 드리고 있습니다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생생한 가슴 성형 이야기를 들어보세요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12" name="그림 11" descr="dodoken_com_20120524_235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712" y="4005064"/>
            <a:ext cx="3761482" cy="240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93160" y="1772816"/>
            <a:ext cx="27077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매체명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동아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TV </a:t>
            </a:r>
          </a:p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제목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</a:rPr>
              <a:t>사강의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Kissing New -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최신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가슴성형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날짜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2011-12-27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 descr="mdhospital_co_kr_20120524_235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9328" y="4490436"/>
            <a:ext cx="6625275" cy="996282"/>
          </a:xfrm>
          <a:prstGeom prst="rect">
            <a:avLst/>
          </a:prstGeom>
        </p:spPr>
      </p:pic>
      <p:pic>
        <p:nvPicPr>
          <p:cNvPr id="19" name="그림 18" descr="mdhospital_co_kr_20120524_235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0712" y="5589240"/>
            <a:ext cx="6585422" cy="976356"/>
          </a:xfrm>
          <a:prstGeom prst="rect">
            <a:avLst/>
          </a:prstGeom>
        </p:spPr>
      </p:pic>
      <p:pic>
        <p:nvPicPr>
          <p:cNvPr id="21" name="그림 20" descr="페이징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48944" y="6600825"/>
            <a:ext cx="2581275" cy="257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57889" y="0"/>
            <a:ext cx="714811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영상은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youku.com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에서 가져옵니다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운영자모드에서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코드값을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입력하도록 개발해주세요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93160" y="1772816"/>
            <a:ext cx="576064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897216" y="2492896"/>
            <a:ext cx="112562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항목입니다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464" y="4077072"/>
            <a:ext cx="23647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썸네일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이미지 별도 업로드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썸네일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제목 별도 입력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216696" y="4437112"/>
            <a:ext cx="1512168" cy="1080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Shape 29"/>
          <p:cNvCxnSpPr>
            <a:endCxn id="26" idx="2"/>
          </p:cNvCxnSpPr>
          <p:nvPr/>
        </p:nvCxnSpPr>
        <p:spPr>
          <a:xfrm rot="10800000">
            <a:off x="1310840" y="4600292"/>
            <a:ext cx="905865" cy="628908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미디어센터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신문잡지자료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신문잡지자료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방송자료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신문잡지자료</a:t>
                      </a:r>
                      <a:endParaRPr lang="en-US" altLang="ko-KR" sz="105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홍보동영상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공지사항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미디어센터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20" name="그림 19" descr="migochina_com_20110210_195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908720"/>
            <a:ext cx="7143800" cy="57864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5009" y="4293096"/>
            <a:ext cx="475252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썸네일사진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제목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매체명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내용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텍스트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2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줄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/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이미지와 제목 클릭 시 상세내용 페이지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웹에디터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게시판입니다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등록된 이미지가 없을 경우 병원 로고로 대체</a:t>
            </a:r>
          </a:p>
        </p:txBody>
      </p:sp>
      <p:pic>
        <p:nvPicPr>
          <p:cNvPr id="29" name="그림 28" descr="페이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6936" y="6453336"/>
            <a:ext cx="2581275" cy="25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미디어센터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홍보동영상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홍보동영상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방송자료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신문잡지자료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홍보동영상</a:t>
                      </a:r>
                      <a:endParaRPr lang="en-US" altLang="ko-KR" sz="105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공지사항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미디어센터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2" name="그림 11" descr="dodoken_com_20120524_235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8744" y="4509120"/>
            <a:ext cx="6192688" cy="3600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57889" y="0"/>
            <a:ext cx="714811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영상은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youku.com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에서 가져옵니다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운영자모드에서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코드값을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입력하도록 개발해주세요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334780"/>
            <a:ext cx="23647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썸네일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이미지 별도 업로드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썸네일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제목 별도 입력</a:t>
            </a:r>
          </a:p>
        </p:txBody>
      </p:sp>
      <p:pic>
        <p:nvPicPr>
          <p:cNvPr id="20" name="그림 19" descr="엠디병원_홍보동영상1_20111227.mp4_000002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8744" y="980728"/>
            <a:ext cx="6192688" cy="3483387"/>
          </a:xfrm>
          <a:prstGeom prst="rect">
            <a:avLst/>
          </a:prstGeom>
        </p:spPr>
      </p:pic>
      <p:pic>
        <p:nvPicPr>
          <p:cNvPr id="22" name="그림 21" descr="엠디병원_홍보동영상1_20111227.mp4_000003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5288" y="5301207"/>
            <a:ext cx="1440160" cy="810090"/>
          </a:xfrm>
          <a:prstGeom prst="rect">
            <a:avLst/>
          </a:prstGeom>
        </p:spPr>
      </p:pic>
      <p:pic>
        <p:nvPicPr>
          <p:cNvPr id="29" name="그림 28" descr="엠디병원_홍보동영상1_20111227.mp4_000004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9104" y="5301207"/>
            <a:ext cx="1440160" cy="810090"/>
          </a:xfrm>
          <a:prstGeom prst="rect">
            <a:avLst/>
          </a:prstGeom>
        </p:spPr>
      </p:pic>
      <p:pic>
        <p:nvPicPr>
          <p:cNvPr id="31" name="그림 30" descr="엠디병원_홍보동영상1_20111227.mp4_0000447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32920" y="5301207"/>
            <a:ext cx="1440160" cy="810090"/>
          </a:xfrm>
          <a:prstGeom prst="rect">
            <a:avLst/>
          </a:prstGeom>
        </p:spPr>
      </p:pic>
      <p:pic>
        <p:nvPicPr>
          <p:cNvPr id="32" name="그림 31" descr="엠디병원_홍보동영상1_20111227.mp4_0001190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744" y="5301208"/>
            <a:ext cx="1440160" cy="8100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33192" y="6165304"/>
            <a:ext cx="1383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제목입니다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0912" y="6165304"/>
            <a:ext cx="1383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제목입니다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3552" y="6165304"/>
            <a:ext cx="1383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제목입니다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5288" y="6165304"/>
            <a:ext cx="1383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제목입니다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504728" y="5157192"/>
            <a:ext cx="1656184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Shape 38"/>
          <p:cNvCxnSpPr>
            <a:stCxn id="37" idx="1"/>
          </p:cNvCxnSpPr>
          <p:nvPr/>
        </p:nvCxnSpPr>
        <p:spPr>
          <a:xfrm rot="10800000" flipV="1">
            <a:off x="2072680" y="5805264"/>
            <a:ext cx="432048" cy="576064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Copy righting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의 정의</a:t>
            </a:r>
            <a:endParaRPr lang="ko-KR" altLang="en-US" sz="1800" b="1" dirty="0"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80968" y="3214686"/>
            <a:ext cx="907262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9530" y="3286124"/>
            <a:ext cx="90011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900" dirty="0" smtClean="0"/>
              <a:t>서울특별시 강남구 청담동 </a:t>
            </a:r>
            <a:r>
              <a:rPr lang="en-US" altLang="ko-KR" sz="900" dirty="0" smtClean="0"/>
              <a:t>84-6 </a:t>
            </a:r>
            <a:r>
              <a:rPr lang="ko-KR" altLang="en-US" sz="900" dirty="0" smtClean="0"/>
              <a:t>소나무빌딩 </a:t>
            </a:r>
            <a:r>
              <a:rPr lang="en-US" altLang="ko-KR" sz="900" dirty="0" smtClean="0"/>
              <a:t>4~8</a:t>
            </a:r>
            <a:r>
              <a:rPr lang="ko-KR" altLang="en-US" sz="900" dirty="0" smtClean="0"/>
              <a:t>층 </a:t>
            </a:r>
            <a:r>
              <a:rPr lang="en-US" altLang="ko-KR" sz="900" dirty="0" smtClean="0"/>
              <a:t>| </a:t>
            </a:r>
            <a:r>
              <a:rPr lang="en-US" altLang="ko-KR" sz="900" dirty="0" smtClean="0"/>
              <a:t>Tel : </a:t>
            </a:r>
            <a:r>
              <a:rPr lang="en-US" altLang="ko-KR" sz="900" dirty="0" smtClean="0"/>
              <a:t>+</a:t>
            </a:r>
            <a:r>
              <a:rPr lang="en-US" altLang="ko-KR" sz="900" dirty="0" smtClean="0"/>
              <a:t>82-2-542-0081 </a:t>
            </a:r>
            <a:r>
              <a:rPr lang="en-US" altLang="ko-KR" sz="900" dirty="0" smtClean="0"/>
              <a:t>email :                                QQ :                       </a:t>
            </a:r>
          </a:p>
          <a:p>
            <a:pPr algn="ctr">
              <a:lnSpc>
                <a:spcPct val="150000"/>
              </a:lnSpc>
            </a:pPr>
            <a:r>
              <a:rPr lang="en-US" altLang="ko-KR" sz="900" dirty="0" smtClean="0"/>
              <a:t>Copyright © 2011 </a:t>
            </a:r>
            <a:r>
              <a:rPr lang="en-US" altLang="ko-KR" sz="900" dirty="0" smtClean="0"/>
              <a:t>- </a:t>
            </a:r>
            <a:r>
              <a:rPr lang="ko-KR" altLang="en-US" sz="900" dirty="0" smtClean="0"/>
              <a:t>한국</a:t>
            </a:r>
            <a:r>
              <a:rPr lang="en-US" altLang="ko-KR" sz="900" dirty="0" smtClean="0"/>
              <a:t>MD</a:t>
            </a:r>
            <a:r>
              <a:rPr lang="ko-KR" altLang="en-US" sz="900" dirty="0" smtClean="0"/>
              <a:t>병원 </a:t>
            </a:r>
            <a:r>
              <a:rPr lang="en-US" altLang="ko-KR" sz="900" dirty="0" smtClean="0"/>
              <a:t>-  </a:t>
            </a:r>
            <a:r>
              <a:rPr lang="en-US" altLang="ko-KR" sz="900" dirty="0" smtClean="0"/>
              <a:t>All Rights Reserved</a:t>
            </a:r>
            <a:endParaRPr lang="ko-KR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미디어센터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공지사항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공지사항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방송자료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신문잡지자료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홍보동영상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공지사항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미디어센터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21" name="그림 20" descr="2010-07-20 19;33;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1124744"/>
            <a:ext cx="6800850" cy="1905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32720" y="2996952"/>
            <a:ext cx="247856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리스트는 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20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줄</a:t>
            </a:r>
            <a:endParaRPr lang="en-US" altLang="ko-KR" sz="16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0070C0"/>
                </a:solidFill>
              </a:rPr>
              <a:t>글로벌표준 게시판 활용</a:t>
            </a:r>
            <a:endParaRPr lang="en-US" altLang="ko-KR" sz="16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b="1" dirty="0" err="1" smtClean="0">
                <a:solidFill>
                  <a:srgbClr val="0070C0"/>
                </a:solidFill>
              </a:rPr>
              <a:t>웹에디터</a:t>
            </a:r>
            <a:endParaRPr lang="en-US" altLang="ko-KR" sz="16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0070C0"/>
                </a:solidFill>
              </a:rPr>
              <a:t>영문페이지 동시입니다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. </a:t>
            </a:r>
            <a:endParaRPr lang="ko-KR" altLang="en-US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2524108" y="3071810"/>
            <a:ext cx="4181024" cy="657225"/>
          </a:xfrm>
        </p:spPr>
        <p:txBody>
          <a:bodyPr/>
          <a:lstStyle/>
          <a:p>
            <a:pPr eaLnBrk="1" hangingPunct="1">
              <a:lnSpc>
                <a:spcPts val="1900"/>
              </a:lnSpc>
            </a:pPr>
            <a:r>
              <a:rPr lang="ko-KR" altLang="en-US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온라인상담</a:t>
            </a:r>
            <a:endParaRPr lang="ko-KR" altLang="en-US" sz="3600" dirty="0" smtClean="0">
              <a:solidFill>
                <a:srgbClr val="0D2B6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온라인상담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온라인상담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온라인상담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온라인상담</a:t>
                      </a:r>
                      <a:endParaRPr lang="en-US" altLang="ko-KR" sz="105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비용문의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온라인상담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2" name="그림 11" descr="itemclinicchina_com_20120525_002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1529408"/>
            <a:ext cx="6642847" cy="53285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8704" y="836712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한국 최고의 가슴성형 전문병원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병원이 당신의 궁금증을 해결해 드리겠습니다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궁금한 점을 문의하시면 친절하고 신속하게 답변을 드리도록 하겠습니다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288704" y="1772816"/>
            <a:ext cx="6840760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96816" y="1556792"/>
            <a:ext cx="112562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smtClean="0">
                <a:solidFill>
                  <a:srgbClr val="C00000"/>
                </a:solidFill>
              </a:rPr>
              <a:t>공지글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기능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6536" y="4581128"/>
            <a:ext cx="4599336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비밀글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기능의 글로벌 표준 게시판 입니다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리스트는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15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개 노출시키세요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글작성시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휴대폰번호와 메일주소를 수집하여야 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온라인상담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온라인상담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글보기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온라인상담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온라인상담</a:t>
                      </a:r>
                      <a:endParaRPr lang="en-US" altLang="ko-KR" sz="105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비용문의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온라인상담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2" name="그림 11" descr="itemclinicchina_com_20120525_00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764705"/>
            <a:ext cx="6912768" cy="2808312"/>
          </a:xfrm>
          <a:prstGeom prst="rect">
            <a:avLst/>
          </a:prstGeom>
        </p:spPr>
      </p:pic>
      <p:pic>
        <p:nvPicPr>
          <p:cNvPr id="13" name="그림 12" descr="itemclinicchina_com_20120525_002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712" y="4221088"/>
            <a:ext cx="6984776" cy="2636912"/>
          </a:xfrm>
          <a:prstGeom prst="rect">
            <a:avLst/>
          </a:prstGeom>
        </p:spPr>
      </p:pic>
      <p:pic>
        <p:nvPicPr>
          <p:cNvPr id="14" name="그림 13" descr="mdhospital_co_kr_20120524_212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720" y="2852936"/>
            <a:ext cx="2808312" cy="1275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40832" y="0"/>
            <a:ext cx="3948517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제목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성명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등록일자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ko-KR" altLang="en-US" sz="1400" b="1" dirty="0" smtClean="0">
                <a:solidFill>
                  <a:srgbClr val="C00000"/>
                </a:solidFill>
              </a:rPr>
              <a:t>전화번호와 메일주소는 노출되어서는 안됩니다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9384" y="404664"/>
            <a:ext cx="88517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SNS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연동</a:t>
            </a:r>
          </a:p>
        </p:txBody>
      </p:sp>
      <p:cxnSp>
        <p:nvCxnSpPr>
          <p:cNvPr id="18" name="Shape 17"/>
          <p:cNvCxnSpPr>
            <a:endCxn id="16" idx="1"/>
          </p:cNvCxnSpPr>
          <p:nvPr/>
        </p:nvCxnSpPr>
        <p:spPr>
          <a:xfrm rot="5400000" flipH="1" flipV="1">
            <a:off x="8162293" y="589621"/>
            <a:ext cx="278159" cy="216024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2288704" y="1844824"/>
            <a:ext cx="7344816" cy="2448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609184" y="3356992"/>
            <a:ext cx="2465740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질문영역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웹에디터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이미지는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3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개까지 첨부 가능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288704" y="4293096"/>
            <a:ext cx="7344816" cy="2304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537176" y="5661248"/>
            <a:ext cx="2465740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답변영역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웹에디터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이미지는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3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개까지 첨부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온라인상담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비용문의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비용문의하기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온라인상담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비용문의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온라인상담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488" y="5805264"/>
            <a:ext cx="8459894" cy="830997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 필수입력사항은 성함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전화번호입니다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이메일은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입력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안해도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접수가 되어야 합니다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.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0070C0"/>
                </a:solidFill>
              </a:rPr>
              <a:t> 신청 이후 대화박스 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“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고객님의 방문상담 신청이 잘 접수되었습니다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.”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신청 이후 초기화면으로 보내 주세요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09795" y="781804"/>
            <a:ext cx="6929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한국 최고 </a:t>
            </a:r>
            <a:r>
              <a:rPr lang="ko-KR" altLang="en-US" sz="900" dirty="0" smtClean="0"/>
              <a:t>실력을 자랑하는 </a:t>
            </a:r>
            <a:r>
              <a:rPr lang="en-US" altLang="ko-KR" sz="900" dirty="0" smtClean="0"/>
              <a:t>MD</a:t>
            </a:r>
            <a:r>
              <a:rPr lang="ko-KR" altLang="en-US" sz="900" dirty="0" smtClean="0"/>
              <a:t>병원이지만 수술비용은 </a:t>
            </a:r>
            <a:r>
              <a:rPr lang="ko-KR" altLang="en-US" sz="900" dirty="0" smtClean="0"/>
              <a:t>생각처럼 고비용이 아닙니다</a:t>
            </a:r>
            <a:r>
              <a:rPr lang="en-US" altLang="ko-KR" sz="9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 smtClean="0"/>
              <a:t>원하시는 가슴성형을 상세히 알려주세요</a:t>
            </a:r>
            <a:r>
              <a:rPr lang="en-US" altLang="ko-KR" sz="900" dirty="0" smtClean="0"/>
              <a:t>. </a:t>
            </a:r>
            <a:r>
              <a:rPr lang="ko-KR" altLang="en-US" sz="900" dirty="0" smtClean="0"/>
              <a:t>정확한 수술비용을 전문코디네이터가 친절하게 안내해 드리겠습니다</a:t>
            </a:r>
            <a:r>
              <a:rPr lang="en-US" altLang="ko-KR" sz="900" dirty="0" smtClean="0"/>
              <a:t>.</a:t>
            </a:r>
            <a:r>
              <a:rPr lang="ko-KR" altLang="en-US" sz="900" dirty="0" smtClean="0"/>
              <a:t> </a:t>
            </a:r>
            <a:endParaRPr lang="ko-KR" altLang="en-US" sz="900" dirty="0" smtClean="0"/>
          </a:p>
        </p:txBody>
      </p:sp>
      <p:pic>
        <p:nvPicPr>
          <p:cNvPr id="24" name="그림 23" descr="theallchina_com_20110904_171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1412776"/>
            <a:ext cx="6480720" cy="1080119"/>
          </a:xfrm>
          <a:prstGeom prst="rect">
            <a:avLst/>
          </a:prstGeom>
        </p:spPr>
      </p:pic>
      <p:pic>
        <p:nvPicPr>
          <p:cNvPr id="25" name="그림 24" descr="theallchina_com_20110904_171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712" y="3717032"/>
            <a:ext cx="6552728" cy="2016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60712" y="2708920"/>
            <a:ext cx="692948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사진을 </a:t>
            </a:r>
            <a:r>
              <a:rPr lang="ko-KR" altLang="en-US" sz="900" dirty="0" smtClean="0"/>
              <a:t>첨부하시면 보다 정확한 비용 정보를 제공할 수 있습니다</a:t>
            </a:r>
            <a:r>
              <a:rPr lang="en-US" altLang="ko-KR" sz="900" dirty="0" smtClean="0"/>
              <a:t>.</a:t>
            </a:r>
            <a:r>
              <a:rPr lang="ko-KR" altLang="en-US" sz="900" dirty="0" smtClean="0"/>
              <a:t> </a:t>
            </a:r>
          </a:p>
        </p:txBody>
      </p:sp>
      <p:pic>
        <p:nvPicPr>
          <p:cNvPr id="28" name="그림 27" descr="theallchina_com_20110904_172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0713" y="3140968"/>
            <a:ext cx="6480720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1424608" y="2348880"/>
            <a:ext cx="6821380" cy="222939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MDSTORY</a:t>
            </a:r>
            <a:b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/>
            </a:r>
            <a:br>
              <a:rPr lang="en-US" altLang="ko-KR" sz="3600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1800" dirty="0" err="1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리얼</a:t>
            </a:r>
            <a:r>
              <a:rPr lang="ko-KR" altLang="en-US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스토리와</a:t>
            </a:r>
            <a:r>
              <a:rPr lang="en-US" altLang="ko-KR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수술후기는 차후</a:t>
            </a:r>
            <a:r>
              <a:rPr lang="en-US" altLang="ko-KR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800" dirty="0" err="1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오픈할</a:t>
            </a:r>
            <a:r>
              <a:rPr lang="ko-KR" altLang="en-US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예정입니다</a:t>
            </a:r>
            <a:r>
              <a:rPr lang="en-US" altLang="ko-KR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br>
              <a:rPr lang="en-US" altLang="ko-KR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먼저 개발만 하고 숨겨 놓으시기 바랍니다</a:t>
            </a:r>
            <a:r>
              <a:rPr lang="en-US" altLang="ko-KR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180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800" dirty="0" smtClean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스토리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리얼스토리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 real story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리얼스토리</a:t>
                      </a:r>
                      <a:endParaRPr lang="en-US" altLang="ko-KR" sz="105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수술후기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스토리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2" name="그림 11" descr="theallchina_com_20120525_003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1268760"/>
            <a:ext cx="6912768" cy="51845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8864" y="476672"/>
            <a:ext cx="265489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일반적인 갤러리 게시판입니다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9795" y="781804"/>
            <a:ext cx="6929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여성은 가슴을 통해 제 </a:t>
            </a:r>
            <a:r>
              <a:rPr lang="en-US" altLang="ko-KR" sz="900" dirty="0" smtClean="0"/>
              <a:t>2</a:t>
            </a:r>
            <a:r>
              <a:rPr lang="ko-KR" altLang="en-US" sz="900" dirty="0" smtClean="0"/>
              <a:t>의 인생을 시작할 수 있습니다</a:t>
            </a:r>
            <a:r>
              <a:rPr lang="en-US" altLang="ko-KR" sz="900" dirty="0" smtClean="0"/>
              <a:t>. MD</a:t>
            </a:r>
            <a:r>
              <a:rPr lang="ko-KR" altLang="en-US" sz="900" dirty="0" smtClean="0"/>
              <a:t>병원을 통해 새로운 인생과 자신감을 얻은 생생한 이야기를 전해 드립니다</a:t>
            </a:r>
            <a:r>
              <a:rPr lang="en-US" altLang="ko-KR" sz="900" dirty="0" smtClean="0"/>
              <a:t>.</a:t>
            </a:r>
            <a:r>
              <a:rPr lang="ko-KR" altLang="en-US" sz="900" dirty="0" smtClean="0"/>
              <a:t> </a:t>
            </a:r>
            <a:endParaRPr lang="ko-KR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MD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스토리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_</a:t>
            </a: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리얼스토리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9794" y="428604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MD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수술후기</a:t>
            </a:r>
            <a:endParaRPr lang="ko-KR" altLang="en-US" sz="1600" dirty="0" smtClean="0"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28464" y="980728"/>
          <a:ext cx="2016224" cy="2849406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84940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리얼스토리</a:t>
                      </a:r>
                      <a:endParaRPr lang="en-US" altLang="ko-KR" sz="105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수술후기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144000" marR="5266" marT="52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28464" y="548680"/>
            <a:ext cx="201622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MD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스토리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9" name="그림 8" descr="2010-07-21 12;43;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712" y="1268760"/>
            <a:ext cx="6896100" cy="3095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6536" y="4581128"/>
            <a:ext cx="256672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글로벌 표준 게시판 입니다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리스트는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15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개 노출시키세요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err="1" smtClean="0">
                <a:solidFill>
                  <a:srgbClr val="C00000"/>
                </a:solidFill>
              </a:rPr>
              <a:t>웹에디터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</a:rPr>
              <a:t>이미지는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3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개가지 첨부 가능</a:t>
            </a:r>
            <a:endParaRPr lang="en-US" altLang="ko-KR" sz="1400" b="1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9795" y="781804"/>
            <a:ext cx="69294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여성은 가슴을 통해 제 </a:t>
            </a:r>
            <a:r>
              <a:rPr lang="en-US" altLang="ko-KR" sz="900" dirty="0" smtClean="0"/>
              <a:t>2</a:t>
            </a:r>
            <a:r>
              <a:rPr lang="ko-KR" altLang="en-US" sz="900" dirty="0" smtClean="0"/>
              <a:t>의 인생을 시작할 수 있습니다</a:t>
            </a:r>
            <a:r>
              <a:rPr lang="en-US" altLang="ko-KR" sz="900" dirty="0" smtClean="0"/>
              <a:t>. MD</a:t>
            </a:r>
            <a:r>
              <a:rPr lang="ko-KR" altLang="en-US" sz="900" dirty="0" smtClean="0"/>
              <a:t>병원을 통해 새로운 인생과 자신감을 얻은 생생한 이야기를 전해 드립니다</a:t>
            </a:r>
            <a:r>
              <a:rPr lang="en-US" altLang="ko-KR" sz="900" dirty="0" smtClean="0"/>
              <a:t>.</a:t>
            </a:r>
            <a:r>
              <a:rPr lang="ko-KR" altLang="en-US" sz="900" dirty="0" smtClean="0"/>
              <a:t> </a:t>
            </a:r>
            <a:endParaRPr lang="ko-KR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SNS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의 정의</a:t>
            </a:r>
            <a:endParaRPr lang="ko-KR" altLang="en-US" sz="18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그림 4" descr="kolonsport_cn_20110904_17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577" y="1916831"/>
            <a:ext cx="4032448" cy="648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2800" y="2924944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모든</a:t>
            </a:r>
            <a:r>
              <a:rPr lang="en-US" altLang="ko-KR" sz="1600" b="1" dirty="0" smtClean="0"/>
              <a:t> </a:t>
            </a:r>
            <a:r>
              <a:rPr lang="ko-KR" altLang="en-US" sz="1600" b="1" dirty="0" err="1" smtClean="0"/>
              <a:t>게시글에</a:t>
            </a:r>
            <a:r>
              <a:rPr lang="ko-KR" altLang="en-US" sz="1600" b="1" dirty="0" smtClean="0"/>
              <a:t> 달아주세요</a:t>
            </a:r>
            <a:r>
              <a:rPr lang="en-US" altLang="ko-KR" sz="1600" b="1" dirty="0" smtClean="0"/>
              <a:t>.</a:t>
            </a:r>
          </a:p>
          <a:p>
            <a:r>
              <a:rPr lang="ko-KR" altLang="en-US" sz="1600" b="1" dirty="0" smtClean="0"/>
              <a:t>노출 매체는</a:t>
            </a:r>
            <a:endParaRPr lang="en-US" altLang="ko-KR" sz="1600" b="1" dirty="0" smtClean="0"/>
          </a:p>
          <a:p>
            <a:endParaRPr lang="en-US" altLang="ko-KR" sz="1600" b="1" dirty="0" smtClean="0"/>
          </a:p>
          <a:p>
            <a:pPr marL="228600" indent="-228600">
              <a:buFont typeface="+mj-lt"/>
              <a:buAutoNum type="arabicPeriod"/>
            </a:pPr>
            <a:r>
              <a:rPr lang="ko-KR" altLang="en-US" sz="1600" b="1" dirty="0" err="1" smtClean="0"/>
              <a:t>시나블로그</a:t>
            </a:r>
            <a:endParaRPr lang="en-US" altLang="ko-KR" sz="1600" b="1" dirty="0" smtClean="0"/>
          </a:p>
          <a:p>
            <a:pPr marL="228600" indent="-228600">
              <a:buFont typeface="+mj-lt"/>
              <a:buAutoNum type="arabicPeriod"/>
            </a:pPr>
            <a:r>
              <a:rPr lang="ko-KR" altLang="en-US" sz="1600" b="1" dirty="0" err="1" smtClean="0"/>
              <a:t>시나웨이보</a:t>
            </a:r>
            <a:endParaRPr lang="en-US" altLang="ko-KR" sz="1600" b="1" dirty="0" smtClean="0"/>
          </a:p>
          <a:p>
            <a:pPr marL="228600" indent="-228600">
              <a:buFont typeface="+mj-lt"/>
              <a:buAutoNum type="arabicPeriod"/>
            </a:pPr>
            <a:r>
              <a:rPr lang="ko-KR" altLang="en-US" sz="1600" b="1" dirty="0" err="1" smtClean="0"/>
              <a:t>런런왕</a:t>
            </a:r>
            <a:endParaRPr lang="en-US" altLang="ko-KR" sz="1600" b="1" dirty="0" smtClean="0"/>
          </a:p>
          <a:p>
            <a:pPr marL="228600" indent="-228600">
              <a:buFont typeface="+mj-lt"/>
              <a:buAutoNum type="arabicPeriod"/>
            </a:pPr>
            <a:r>
              <a:rPr lang="ko-KR" altLang="en-US" sz="1600" b="1" dirty="0" err="1" smtClean="0"/>
              <a:t>카이신</a:t>
            </a:r>
            <a:endParaRPr lang="ko-KR" alt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35716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sz="1800" b="1" dirty="0" err="1" smtClean="0">
                <a:latin typeface="굴림" pitchFamily="50" charset="-127"/>
                <a:ea typeface="굴림" pitchFamily="50" charset="-127"/>
              </a:rPr>
              <a:t>페이징</a:t>
            </a:r>
            <a:r>
              <a:rPr lang="en-US" altLang="ko-KR" sz="18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800" b="1" dirty="0" smtClean="0">
                <a:latin typeface="굴림" pitchFamily="50" charset="-127"/>
                <a:ea typeface="굴림" pitchFamily="50" charset="-127"/>
              </a:rPr>
              <a:t>프로그램 인터페이스의 정의</a:t>
            </a:r>
            <a:endParaRPr lang="ko-KR" altLang="en-US" sz="18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그림 6" descr="페이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6856" y="2924944"/>
            <a:ext cx="2581275" cy="257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736" y="3933056"/>
            <a:ext cx="51844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</a:rPr>
              <a:t>제발 좀 보이지도 않게 작은 숫자로 클릭도 안되게 하지 마시고</a:t>
            </a:r>
            <a:endParaRPr lang="en-US" altLang="ko-KR" sz="1400" b="1" dirty="0" smtClean="0">
              <a:solidFill>
                <a:srgbClr val="C00000"/>
              </a:solidFill>
            </a:endParaRPr>
          </a:p>
          <a:p>
            <a:r>
              <a:rPr lang="ko-KR" altLang="en-US" sz="1400" b="1" dirty="0" smtClean="0">
                <a:solidFill>
                  <a:srgbClr val="C00000"/>
                </a:solidFill>
              </a:rPr>
              <a:t>프로그램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페이징을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클릭이 잘되도록 다시 개발하시기 바랍니다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</a:t>
            </a:r>
            <a:endParaRPr lang="ko-KR" altLang="en-US" sz="1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2524108" y="3071810"/>
            <a:ext cx="4181024" cy="657225"/>
          </a:xfrm>
        </p:spPr>
        <p:txBody>
          <a:bodyPr/>
          <a:lstStyle/>
          <a:p>
            <a:pPr eaLnBrk="1" hangingPunct="1">
              <a:lnSpc>
                <a:spcPts val="1900"/>
              </a:lnSpc>
            </a:pPr>
            <a:r>
              <a:rPr lang="ko-KR" altLang="en-US" sz="3600" b="1" dirty="0" smtClean="0">
                <a:solidFill>
                  <a:srgbClr val="0D2B67"/>
                </a:solidFill>
                <a:latin typeface="나눔고딕 ExtraBold" pitchFamily="50" charset="-127"/>
                <a:ea typeface="나눔고딕 ExtraBold" pitchFamily="50" charset="-127"/>
              </a:rPr>
              <a:t>병원소개</a:t>
            </a:r>
            <a:endParaRPr lang="ko-KR" altLang="en-US" sz="3600" dirty="0" smtClean="0">
              <a:solidFill>
                <a:srgbClr val="0D2B6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none" rtlCol="0">
        <a:spAutoFit/>
      </a:bodyPr>
      <a:lstStyle>
        <a:defPPr>
          <a:defRPr sz="1400" b="1" dirty="0" smtClean="0">
            <a:solidFill>
              <a:srgbClr val="C0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5766</TotalTime>
  <Words>3530</Words>
  <Application>Microsoft Office PowerPoint</Application>
  <PresentationFormat>A4 용지(210x297mm)</PresentationFormat>
  <Paragraphs>688</Paragraphs>
  <Slides>67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68" baseType="lpstr">
      <vt:lpstr>Office 테마</vt:lpstr>
      <vt:lpstr>MD병원 중문/영문 storyboard ㈜아이원글로벌 해외사업부 2012 http://www.chinaplan.co.kr </vt:lpstr>
      <vt:lpstr>sitemap</vt:lpstr>
      <vt:lpstr>연락처의정의</vt:lpstr>
      <vt:lpstr>Left menu bar의 정의</vt:lpstr>
      <vt:lpstr>Right bar의 정의</vt:lpstr>
      <vt:lpstr>Copy righting의 정의</vt:lpstr>
      <vt:lpstr>SNS의 정의</vt:lpstr>
      <vt:lpstr>페이징 프로그램 인터페이스의 정의</vt:lpstr>
      <vt:lpstr>병원소개</vt:lpstr>
      <vt:lpstr>MD병원_ MD 가슴성형의 특징</vt:lpstr>
      <vt:lpstr>MD병원_ MD 가슴성형의 특징2</vt:lpstr>
      <vt:lpstr>MD병원_ MD 가슴성형의 특징3</vt:lpstr>
      <vt:lpstr>MD병원_ 의료진소개1</vt:lpstr>
      <vt:lpstr>MD병원_ 의료진소개2</vt:lpstr>
      <vt:lpstr>MD병원_ 의료진소개3</vt:lpstr>
      <vt:lpstr>MD병원_ MD사회공헌</vt:lpstr>
      <vt:lpstr>MD병원_ MD사회공헌2</vt:lpstr>
      <vt:lpstr>MD병원_ 논문및학술발표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병원미리보기</vt:lpstr>
      <vt:lpstr>MD병원_ 최신장비소개</vt:lpstr>
      <vt:lpstr>MD병원_ 최신장비소개</vt:lpstr>
      <vt:lpstr>MD병원_ 최신장비소개</vt:lpstr>
      <vt:lpstr>MD병원_ 최신장비소개</vt:lpstr>
      <vt:lpstr>MD병원_ 외국고객서비스</vt:lpstr>
      <vt:lpstr>MD병원_ 외국고객서비스2</vt:lpstr>
      <vt:lpstr>MD병원_ 진료안내</vt:lpstr>
      <vt:lpstr>MD병원_ 오시는길</vt:lpstr>
      <vt:lpstr>MD병원_ 오시는길</vt:lpstr>
      <vt:lpstr>가슴성형센터 유방검진센터 수술/마취센터 가슴관리센터</vt:lpstr>
      <vt:lpstr>진료과목제작방안</vt:lpstr>
      <vt:lpstr>수술전후사진</vt:lpstr>
      <vt:lpstr>수술전후사진</vt:lpstr>
      <vt:lpstr>수술전후사진_해설</vt:lpstr>
      <vt:lpstr>미디어센터</vt:lpstr>
      <vt:lpstr>미디어센터_ 방송자료 </vt:lpstr>
      <vt:lpstr>미디어센터_ 신문잡지자료 </vt:lpstr>
      <vt:lpstr>미디어센터_ 홍보동영상</vt:lpstr>
      <vt:lpstr>미디어센터_ 공지사항</vt:lpstr>
      <vt:lpstr>온라인상담</vt:lpstr>
      <vt:lpstr>온라인상담_ 온라인상담</vt:lpstr>
      <vt:lpstr>온라인상담_온라인상담_글보기</vt:lpstr>
      <vt:lpstr>온라인상담_비용문의</vt:lpstr>
      <vt:lpstr>MDSTORY   리얼 스토리와 수술후기는 차후 오픈할 예정입니다.  먼저 개발만 하고 숨겨 놓으시기 바랍니다. </vt:lpstr>
      <vt:lpstr>MD스토리_리얼스토리</vt:lpstr>
      <vt:lpstr>MD스토리_리얼스토리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내일솔루션 사업계획서</dc:title>
  <dc:creator>조성위</dc:creator>
  <cp:lastModifiedBy>cho sung wee</cp:lastModifiedBy>
  <cp:revision>881</cp:revision>
  <dcterms:created xsi:type="dcterms:W3CDTF">2007-06-28T12:33:34Z</dcterms:created>
  <dcterms:modified xsi:type="dcterms:W3CDTF">2012-05-24T15:43:25Z</dcterms:modified>
</cp:coreProperties>
</file>